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4" r:id="rId2"/>
    <p:sldId id="266" r:id="rId3"/>
    <p:sldId id="267" r:id="rId4"/>
    <p:sldId id="269" r:id="rId5"/>
    <p:sldId id="268" r:id="rId6"/>
    <p:sldId id="270" r:id="rId7"/>
    <p:sldId id="272" r:id="rId8"/>
    <p:sldId id="274" r:id="rId9"/>
    <p:sldId id="275" r:id="rId10"/>
    <p:sldId id="276" r:id="rId11"/>
    <p:sldId id="277" r:id="rId12"/>
    <p:sldId id="278" r:id="rId13"/>
    <p:sldId id="279" r:id="rId14"/>
    <p:sldId id="271" r:id="rId15"/>
    <p:sldId id="282" r:id="rId16"/>
    <p:sldId id="281" r:id="rId17"/>
    <p:sldId id="280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9" d="100"/>
          <a:sy n="159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797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69AC23-3D4A-25FB-1A13-6B96E56803E6}"/>
              </a:ext>
            </a:extLst>
          </p:cNvPr>
          <p:cNvSpPr txBox="1"/>
          <p:nvPr/>
        </p:nvSpPr>
        <p:spPr>
          <a:xfrm>
            <a:off x="1064795" y="2472489"/>
            <a:ext cx="73873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택스토리</a:t>
            </a:r>
            <a:r>
              <a:rPr lang="ko-KR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MSA </a:t>
            </a:r>
            <a:r>
              <a:rPr lang="ko-KR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발표</a:t>
            </a:r>
            <a:endParaRPr lang="en-US" altLang="ko-KR" sz="6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dirty="0"/>
              <a:t>별소프트 </a:t>
            </a:r>
            <a:r>
              <a:rPr lang="ko-KR" altLang="en-US" dirty="0" err="1"/>
              <a:t>권영택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96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BDC59-5276-5857-B053-468D2176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2A6C467C-3804-F279-F02B-A0D426DC4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78" y="1904142"/>
            <a:ext cx="2242762" cy="28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CF5ED-D440-DDD4-B1A9-F5B10B108F51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포스트 글 쓰기 사례 </a:t>
            </a:r>
            <a:r>
              <a:rPr lang="en-US" altLang="ko-KR" sz="2000" dirty="0"/>
              <a:t>trace 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CD3A26-3BD2-F3BF-CF77-98EE40923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083" y="1904142"/>
            <a:ext cx="8822214" cy="2026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15711-B855-4F82-9E16-BD82CE40880B}"/>
              </a:ext>
            </a:extLst>
          </p:cNvPr>
          <p:cNvSpPr txBox="1"/>
          <p:nvPr/>
        </p:nvSpPr>
        <p:spPr>
          <a:xfrm>
            <a:off x="3080083" y="4141812"/>
            <a:ext cx="7910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 </a:t>
            </a:r>
            <a:r>
              <a:rPr lang="ko-KR" altLang="en-US" sz="2000" dirty="0" err="1"/>
              <a:t>확인시</a:t>
            </a:r>
            <a:r>
              <a:rPr lang="ko-KR" altLang="en-US" sz="2000" dirty="0"/>
              <a:t> </a:t>
            </a:r>
            <a:r>
              <a:rPr lang="en-US" altLang="ko-KR" sz="2000" dirty="0"/>
              <a:t>Trace ID</a:t>
            </a:r>
            <a:r>
              <a:rPr lang="ko-KR" altLang="en-US" sz="2000" dirty="0"/>
              <a:t>는 </a:t>
            </a:r>
            <a:r>
              <a:rPr lang="en-US" altLang="ko-KR" sz="2000" dirty="0">
                <a:highlight>
                  <a:srgbClr val="FFFF00"/>
                </a:highlight>
              </a:rPr>
              <a:t>abd98949d1f805142f6c50dbbbd0ac12</a:t>
            </a:r>
          </a:p>
        </p:txBody>
      </p:sp>
    </p:spTree>
    <p:extLst>
      <p:ext uri="{BB962C8B-B14F-4D97-AF65-F5344CB8AC3E}">
        <p14:creationId xmlns:p14="http://schemas.microsoft.com/office/powerpoint/2010/main" val="281199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1732-4774-2B03-B45F-201162E3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2E31D-04D6-1601-67B1-714F27A9A64F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포스트 글 쓰기 사례 </a:t>
            </a:r>
            <a:r>
              <a:rPr lang="en-US" altLang="ko-KR" sz="2000" dirty="0"/>
              <a:t>trace </a:t>
            </a:r>
            <a:r>
              <a:rPr lang="ko-KR" altLang="en-US" sz="2000" dirty="0"/>
              <a:t>하기 </a:t>
            </a:r>
            <a:r>
              <a:rPr lang="en-US" altLang="ko-KR" sz="2000" dirty="0"/>
              <a:t>– Grafana Tempo</a:t>
            </a:r>
            <a:r>
              <a:rPr lang="ko-KR" altLang="en-US" sz="2000" dirty="0"/>
              <a:t>로 해당 </a:t>
            </a:r>
            <a:r>
              <a:rPr lang="en-US" altLang="ko-KR" sz="2000" dirty="0"/>
              <a:t>Trace ID</a:t>
            </a:r>
            <a:r>
              <a:rPr lang="ko-KR" altLang="en-US" sz="2000" dirty="0"/>
              <a:t>로 조회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DD8950-D37C-793F-999E-40B87619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952"/>
            <a:ext cx="12192000" cy="55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503C-49D2-9566-FEAB-8F2A37E4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CFF53A-D550-49EA-D89E-4CD748BBE325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포스트 글 쓰기 사례 </a:t>
            </a:r>
            <a:r>
              <a:rPr lang="en-US" altLang="ko-KR" sz="2000" dirty="0"/>
              <a:t>trace </a:t>
            </a:r>
            <a:r>
              <a:rPr lang="ko-KR" altLang="en-US" sz="2000" dirty="0"/>
              <a:t>하기 </a:t>
            </a:r>
            <a:r>
              <a:rPr lang="en-US" altLang="ko-KR" sz="2000" dirty="0"/>
              <a:t>– Kafka </a:t>
            </a:r>
            <a:r>
              <a:rPr lang="ko-KR" altLang="en-US" sz="2000" dirty="0"/>
              <a:t>포스팅 됨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36A12C-6D64-5115-5B2E-11CBD5CCC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34"/>
            <a:ext cx="12192000" cy="3431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4510E-AAEC-3782-F216-F89FB5B2DB75}"/>
              </a:ext>
            </a:extLst>
          </p:cNvPr>
          <p:cNvSpPr txBox="1"/>
          <p:nvPr/>
        </p:nvSpPr>
        <p:spPr>
          <a:xfrm>
            <a:off x="367884" y="5144665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로그로 </a:t>
            </a:r>
            <a:r>
              <a:rPr lang="en-US" altLang="ko-KR" sz="2000" dirty="0"/>
              <a:t>Event Key </a:t>
            </a:r>
            <a:r>
              <a:rPr lang="ko-KR" altLang="en-US" sz="2000" dirty="0"/>
              <a:t>확인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9850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B1C5-D1FD-F6A5-D7FB-1B0B1A9A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254F48-6B29-1553-90FD-80CDFE9BA580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포스트 글 쓰기 사례 </a:t>
            </a:r>
            <a:r>
              <a:rPr lang="en-US" altLang="ko-KR" sz="2000" dirty="0"/>
              <a:t>trace </a:t>
            </a:r>
            <a:r>
              <a:rPr lang="ko-KR" altLang="en-US" sz="2000" dirty="0"/>
              <a:t>하기 </a:t>
            </a:r>
            <a:r>
              <a:rPr lang="en-US" altLang="ko-KR" sz="2000" dirty="0"/>
              <a:t>– Kafka </a:t>
            </a:r>
            <a:r>
              <a:rPr lang="ko-KR" altLang="en-US" sz="2000" dirty="0"/>
              <a:t>포스팅 됨 </a:t>
            </a:r>
            <a:r>
              <a:rPr lang="en-US" altLang="ko-KR" sz="2000" dirty="0"/>
              <a:t>– Kafka UI </a:t>
            </a:r>
            <a:r>
              <a:rPr lang="ko-KR" altLang="en-US" sz="2000" dirty="0"/>
              <a:t>에서 확인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375A32-0C0D-0DFD-5232-5699C56E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48" y="734314"/>
            <a:ext cx="8345904" cy="2816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D1B356-BBE3-4964-8942-2E88FA68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47" y="3813180"/>
            <a:ext cx="8345906" cy="28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2504-037B-9D4C-3469-A44D7B17F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AE918-F09D-8C1C-6D10-60192B137659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느낀점</a:t>
            </a:r>
            <a:r>
              <a:rPr lang="ko-KR" altLang="en-US" sz="2000" dirty="0"/>
              <a:t> </a:t>
            </a:r>
            <a:r>
              <a:rPr lang="en-US" altLang="ko-KR" sz="2000" dirty="0"/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3945F-C38A-426D-548B-F8C2D10D9E51}"/>
              </a:ext>
            </a:extLst>
          </p:cNvPr>
          <p:cNvSpPr txBox="1"/>
          <p:nvPr/>
        </p:nvSpPr>
        <p:spPr>
          <a:xfrm>
            <a:off x="1064795" y="1052766"/>
            <a:ext cx="9986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무작정 많이 분리 함으로서 많이 불편하다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dirty="0"/>
              <a:t>- </a:t>
            </a:r>
            <a:r>
              <a:rPr lang="ko-KR" altLang="en-US" sz="2400" dirty="0"/>
              <a:t>안 좋은 예시를 경험한 것일 수도 있으나</a:t>
            </a:r>
            <a:r>
              <a:rPr lang="en-US" altLang="ko-KR" sz="2400" dirty="0"/>
              <a:t>, </a:t>
            </a:r>
            <a:r>
              <a:rPr lang="ko-KR" altLang="en-US" sz="2400" dirty="0"/>
              <a:t>여러 데이터 처리가 필요하면 </a:t>
            </a:r>
            <a:r>
              <a:rPr lang="en-US" altLang="ko-KR" sz="2400" dirty="0"/>
              <a:t>feign(API) </a:t>
            </a:r>
            <a:r>
              <a:rPr lang="ko-KR" altLang="en-US" sz="2400" dirty="0"/>
              <a:t>및 </a:t>
            </a:r>
            <a:r>
              <a:rPr lang="en-US" altLang="ko-KR" sz="2400" dirty="0" err="1"/>
              <a:t>kafka</a:t>
            </a:r>
            <a:r>
              <a:rPr lang="en-US" altLang="ko-KR" sz="2400" dirty="0"/>
              <a:t> </a:t>
            </a:r>
            <a:r>
              <a:rPr lang="ko-KR" altLang="en-US" sz="2400" dirty="0"/>
              <a:t>처리를 많이 활용하게 된다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 err="1"/>
              <a:t>데이터량</a:t>
            </a:r>
            <a:r>
              <a:rPr lang="ko-KR" altLang="en-US" sz="2400" dirty="0"/>
              <a:t> 부담이 많은 경우가 아니라면 </a:t>
            </a:r>
            <a:r>
              <a:rPr lang="en-US" altLang="ko-KR" sz="2400" dirty="0"/>
              <a:t>DB</a:t>
            </a:r>
            <a:r>
              <a:rPr lang="ko-KR" altLang="en-US" sz="2400" dirty="0"/>
              <a:t>를 분리할 이유가 없다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공통코드 처리가 어렵다</a:t>
            </a:r>
            <a:r>
              <a:rPr lang="en-US" altLang="ko-KR" sz="2400" dirty="0"/>
              <a:t>. </a:t>
            </a:r>
            <a:r>
              <a:rPr lang="ko-KR" altLang="en-US" sz="2400" dirty="0"/>
              <a:t>공통코드 관리를 중앙화 하거나 각 </a:t>
            </a:r>
            <a:r>
              <a:rPr lang="en-US" altLang="ko-KR" sz="2400" dirty="0"/>
              <a:t>DB</a:t>
            </a:r>
            <a:r>
              <a:rPr lang="ko-KR" altLang="en-US" sz="2400" dirty="0"/>
              <a:t>별 공통코드 </a:t>
            </a:r>
            <a:r>
              <a:rPr lang="ko-KR" altLang="en-US" sz="2400" dirty="0" err="1"/>
              <a:t>관리해야함</a:t>
            </a:r>
            <a:r>
              <a:rPr lang="en-US" altLang="ko-KR" sz="2400" dirty="0"/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7684E73-9781-F7D9-AD98-CE0B1B5F7F48}"/>
              </a:ext>
            </a:extLst>
          </p:cNvPr>
          <p:cNvSpPr/>
          <p:nvPr/>
        </p:nvSpPr>
        <p:spPr>
          <a:xfrm>
            <a:off x="2061957" y="37612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5610D-0508-CB66-BFA5-E0F44FD42EA6}"/>
              </a:ext>
            </a:extLst>
          </p:cNvPr>
          <p:cNvSpPr txBox="1"/>
          <p:nvPr/>
        </p:nvSpPr>
        <p:spPr>
          <a:xfrm>
            <a:off x="2806980" y="38634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9" name="그림 8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D17595-533D-0A7D-8E0D-E75307F1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97" y="3561145"/>
            <a:ext cx="400110" cy="40011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44355D-9304-398F-454F-83A6FD96DE2D}"/>
              </a:ext>
            </a:extLst>
          </p:cNvPr>
          <p:cNvSpPr/>
          <p:nvPr/>
        </p:nvSpPr>
        <p:spPr>
          <a:xfrm>
            <a:off x="6043931" y="37612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36E5D-9C2F-71D6-422D-D30675E7A547}"/>
              </a:ext>
            </a:extLst>
          </p:cNvPr>
          <p:cNvSpPr txBox="1"/>
          <p:nvPr/>
        </p:nvSpPr>
        <p:spPr>
          <a:xfrm>
            <a:off x="6788954" y="38634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file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14" name="그림 13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8DE01E-F725-32D5-DED3-8F455A91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71" y="3561145"/>
            <a:ext cx="400110" cy="40011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FDC1C7-E1CE-6322-7ED2-BA267EEC1FF1}"/>
              </a:ext>
            </a:extLst>
          </p:cNvPr>
          <p:cNvSpPr/>
          <p:nvPr/>
        </p:nvSpPr>
        <p:spPr>
          <a:xfrm>
            <a:off x="4059952" y="37612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CB255-D6E1-FE76-1D95-C345748FA3A6}"/>
              </a:ext>
            </a:extLst>
          </p:cNvPr>
          <p:cNvSpPr txBox="1"/>
          <p:nvPr/>
        </p:nvSpPr>
        <p:spPr>
          <a:xfrm>
            <a:off x="4804975" y="38634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17" name="그림 16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C5AEE3-B1CF-9225-8EA9-01B0457F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692" y="3561145"/>
            <a:ext cx="400110" cy="40011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450492-4D67-D9F1-343A-EEED5E2ABA96}"/>
              </a:ext>
            </a:extLst>
          </p:cNvPr>
          <p:cNvSpPr/>
          <p:nvPr/>
        </p:nvSpPr>
        <p:spPr>
          <a:xfrm>
            <a:off x="8186170" y="37612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24A96-0F94-8230-86A6-7A4CCEE80002}"/>
              </a:ext>
            </a:extLst>
          </p:cNvPr>
          <p:cNvSpPr txBox="1"/>
          <p:nvPr/>
        </p:nvSpPr>
        <p:spPr>
          <a:xfrm>
            <a:off x="8931193" y="38634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20" name="그림 1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12F506-BD13-0C78-E35D-228C94A7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10" y="3561145"/>
            <a:ext cx="400110" cy="400110"/>
          </a:xfrm>
          <a:prstGeom prst="rect">
            <a:avLst/>
          </a:prstGeom>
        </p:spPr>
      </p:pic>
      <p:pic>
        <p:nvPicPr>
          <p:cNvPr id="21" name="그림 20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5CEC3C-D6BF-1271-59BA-068BE84E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52" y="3826322"/>
            <a:ext cx="728830" cy="728830"/>
          </a:xfrm>
          <a:prstGeom prst="rect">
            <a:avLst/>
          </a:prstGeom>
        </p:spPr>
      </p:pic>
      <p:pic>
        <p:nvPicPr>
          <p:cNvPr id="22" name="그림 21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0FF34E-9496-FC0E-0AF7-06640E10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47" y="3822217"/>
            <a:ext cx="728830" cy="728830"/>
          </a:xfrm>
          <a:prstGeom prst="rect">
            <a:avLst/>
          </a:prstGeom>
        </p:spPr>
      </p:pic>
      <p:pic>
        <p:nvPicPr>
          <p:cNvPr id="23" name="그림 22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68015C-5380-4B06-FD3E-EA1B1D6F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26" y="3822217"/>
            <a:ext cx="728830" cy="728830"/>
          </a:xfrm>
          <a:prstGeom prst="rect">
            <a:avLst/>
          </a:prstGeom>
        </p:spPr>
      </p:pic>
      <p:pic>
        <p:nvPicPr>
          <p:cNvPr id="24" name="그림 23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531075-B28D-A04D-D069-87E383C8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965" y="3822217"/>
            <a:ext cx="728830" cy="7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2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CAC4-2AD1-6BE5-EE05-B3608D05A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60AA4-B3DC-1A22-2E70-D8E0EFFD0EAB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느낀점</a:t>
            </a:r>
            <a:r>
              <a:rPr lang="ko-KR" altLang="en-US" sz="2000" dirty="0"/>
              <a:t> </a:t>
            </a:r>
            <a:r>
              <a:rPr lang="en-US" altLang="ko-KR" sz="2000" dirty="0"/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9C1A5-18C9-AB46-C260-33CF26609DE9}"/>
              </a:ext>
            </a:extLst>
          </p:cNvPr>
          <p:cNvSpPr txBox="1"/>
          <p:nvPr/>
        </p:nvSpPr>
        <p:spPr>
          <a:xfrm>
            <a:off x="1064795" y="836983"/>
            <a:ext cx="9986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Feign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처리시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DTO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 DTO </a:t>
            </a:r>
            <a:b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동기화 방안 고민이 필요하다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sz="2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5B5FC09-E7AA-D20C-BB4E-3D19DD395329}"/>
              </a:ext>
            </a:extLst>
          </p:cNvPr>
          <p:cNvSpPr/>
          <p:nvPr/>
        </p:nvSpPr>
        <p:spPr>
          <a:xfrm>
            <a:off x="1223055" y="2345654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CA436-DF52-8B4C-AC55-318948F9E58B}"/>
              </a:ext>
            </a:extLst>
          </p:cNvPr>
          <p:cNvSpPr txBox="1"/>
          <p:nvPr/>
        </p:nvSpPr>
        <p:spPr>
          <a:xfrm>
            <a:off x="1968078" y="2447921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6" name="그림 5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ACA566-18D5-558E-3E77-5B7CE49E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95" y="2145599"/>
            <a:ext cx="400110" cy="400110"/>
          </a:xfrm>
          <a:prstGeom prst="rect">
            <a:avLst/>
          </a:prstGeom>
        </p:spPr>
      </p:pic>
      <p:pic>
        <p:nvPicPr>
          <p:cNvPr id="7" name="그림 6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CB0BDB-C8AA-24F6-4138-11193C41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50" y="2469896"/>
            <a:ext cx="646331" cy="64633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FF9209-32CC-FDF5-324B-B8FF3E8B782C}"/>
              </a:ext>
            </a:extLst>
          </p:cNvPr>
          <p:cNvSpPr/>
          <p:nvPr/>
        </p:nvSpPr>
        <p:spPr>
          <a:xfrm>
            <a:off x="9239436" y="2345654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0BF6D-3908-A956-7869-338D9604BD85}"/>
              </a:ext>
            </a:extLst>
          </p:cNvPr>
          <p:cNvSpPr txBox="1"/>
          <p:nvPr/>
        </p:nvSpPr>
        <p:spPr>
          <a:xfrm>
            <a:off x="9984459" y="2447921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10" name="그림 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827190-A1FD-7621-E32E-ADE2FDD4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176" y="2145599"/>
            <a:ext cx="400110" cy="400110"/>
          </a:xfrm>
          <a:prstGeom prst="rect">
            <a:avLst/>
          </a:prstGeom>
        </p:spPr>
      </p:pic>
      <p:pic>
        <p:nvPicPr>
          <p:cNvPr id="11" name="그림 10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E7B89B-87FC-8568-D813-EBA8AF6D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831" y="2469896"/>
            <a:ext cx="646331" cy="646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970AAB-11AF-A111-55F8-9D101347CD0D}"/>
              </a:ext>
            </a:extLst>
          </p:cNvPr>
          <p:cNvSpPr txBox="1"/>
          <p:nvPr/>
        </p:nvSpPr>
        <p:spPr>
          <a:xfrm>
            <a:off x="9305941" y="3223959"/>
            <a:ext cx="151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FriendDTO</a:t>
            </a:r>
            <a:endParaRPr lang="en-US" altLang="ko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1DE7-196A-2909-A0B3-68B1D6532D20}"/>
              </a:ext>
            </a:extLst>
          </p:cNvPr>
          <p:cNvSpPr txBox="1"/>
          <p:nvPr/>
        </p:nvSpPr>
        <p:spPr>
          <a:xfrm>
            <a:off x="1304600" y="3235991"/>
            <a:ext cx="151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FriendDTO</a:t>
            </a:r>
            <a:endParaRPr lang="en-US" altLang="ko-KR" sz="2400" dirty="0"/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D4F4D0C-5940-5DBE-49CA-19D33689A80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71019" y="2771087"/>
            <a:ext cx="6368417" cy="1973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E010095-E4EB-C117-6658-8085F7010C27}"/>
              </a:ext>
            </a:extLst>
          </p:cNvPr>
          <p:cNvSpPr/>
          <p:nvPr/>
        </p:nvSpPr>
        <p:spPr>
          <a:xfrm>
            <a:off x="5232359" y="4639191"/>
            <a:ext cx="2138826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974673-A46B-D628-822A-C7C53F7C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99" y="4439136"/>
            <a:ext cx="400110" cy="400110"/>
          </a:xfrm>
          <a:prstGeom prst="rect">
            <a:avLst/>
          </a:prstGeom>
        </p:spPr>
      </p:pic>
      <p:pic>
        <p:nvPicPr>
          <p:cNvPr id="21" name="그림 20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F8D44E-9CEA-883F-4436-B3DE89B0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46" y="4670776"/>
            <a:ext cx="1366492" cy="68324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F2B2D9-E738-FF4B-2AF8-F910F156972B}"/>
              </a:ext>
            </a:extLst>
          </p:cNvPr>
          <p:cNvSpPr/>
          <p:nvPr/>
        </p:nvSpPr>
        <p:spPr>
          <a:xfrm>
            <a:off x="6011329" y="4515450"/>
            <a:ext cx="128958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08182BA-7E14-96A3-F6AC-970E8F2A4A9B}"/>
              </a:ext>
            </a:extLst>
          </p:cNvPr>
          <p:cNvSpPr/>
          <p:nvPr/>
        </p:nvSpPr>
        <p:spPr>
          <a:xfrm>
            <a:off x="1223055" y="4638687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3C92E-ED2C-F9C9-5CBE-C836D130F77F}"/>
              </a:ext>
            </a:extLst>
          </p:cNvPr>
          <p:cNvSpPr txBox="1"/>
          <p:nvPr/>
        </p:nvSpPr>
        <p:spPr>
          <a:xfrm>
            <a:off x="1968078" y="4740954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29" name="그림 28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7E8E0E-EC87-8152-CA4A-EAB9E2A6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95" y="4438632"/>
            <a:ext cx="400110" cy="400110"/>
          </a:xfrm>
          <a:prstGeom prst="rect">
            <a:avLst/>
          </a:prstGeom>
        </p:spPr>
      </p:pic>
      <p:pic>
        <p:nvPicPr>
          <p:cNvPr id="30" name="그림 29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0C9C0A-FBE6-57BF-2B04-ED240085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50" y="4762929"/>
            <a:ext cx="646331" cy="646331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550EA8-D3C8-4653-6954-53DBADABD403}"/>
              </a:ext>
            </a:extLst>
          </p:cNvPr>
          <p:cNvSpPr/>
          <p:nvPr/>
        </p:nvSpPr>
        <p:spPr>
          <a:xfrm>
            <a:off x="9239436" y="4638687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81A4A7-D7C7-A27E-DF46-9F375D6A341C}"/>
              </a:ext>
            </a:extLst>
          </p:cNvPr>
          <p:cNvSpPr txBox="1"/>
          <p:nvPr/>
        </p:nvSpPr>
        <p:spPr>
          <a:xfrm>
            <a:off x="9984459" y="4740954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33" name="그림 3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53AD06-5D80-7C7B-5B4C-0DDC7C42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176" y="4438632"/>
            <a:ext cx="400110" cy="400110"/>
          </a:xfrm>
          <a:prstGeom prst="rect">
            <a:avLst/>
          </a:prstGeom>
        </p:spPr>
      </p:pic>
      <p:pic>
        <p:nvPicPr>
          <p:cNvPr id="34" name="그림 33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CE375C-EAEE-A80D-FA70-34907CBA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831" y="4762929"/>
            <a:ext cx="646331" cy="6463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E4879DB-3550-CDE6-CBB3-1E22BF1A3A5E}"/>
              </a:ext>
            </a:extLst>
          </p:cNvPr>
          <p:cNvSpPr txBox="1"/>
          <p:nvPr/>
        </p:nvSpPr>
        <p:spPr>
          <a:xfrm>
            <a:off x="8674696" y="5516992"/>
            <a:ext cx="27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PostingEventPayload</a:t>
            </a:r>
            <a:endParaRPr lang="en-US" altLang="ko-KR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8AD3EC-830D-902A-D3C6-32340D06086A}"/>
              </a:ext>
            </a:extLst>
          </p:cNvPr>
          <p:cNvSpPr txBox="1"/>
          <p:nvPr/>
        </p:nvSpPr>
        <p:spPr>
          <a:xfrm>
            <a:off x="673355" y="5529024"/>
            <a:ext cx="27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PostingEventPayload</a:t>
            </a:r>
            <a:endParaRPr lang="en-US" altLang="ko-KR" sz="2400" dirty="0"/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6FC57DDB-6EFF-CAE1-2686-DA63BAB14A7A}"/>
              </a:ext>
            </a:extLst>
          </p:cNvPr>
          <p:cNvCxnSpPr>
            <a:cxnSpLocks/>
            <a:stCxn id="28" idx="3"/>
            <a:endCxn id="19" idx="1"/>
          </p:cNvCxnSpPr>
          <p:nvPr/>
        </p:nvCxnSpPr>
        <p:spPr>
          <a:xfrm flipV="1">
            <a:off x="2871019" y="5049701"/>
            <a:ext cx="2361340" cy="1441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09C2FD-A3B0-F9A2-3873-4AF80159749F}"/>
              </a:ext>
            </a:extLst>
          </p:cNvPr>
          <p:cNvSpPr/>
          <p:nvPr/>
        </p:nvSpPr>
        <p:spPr>
          <a:xfrm>
            <a:off x="5331305" y="2447921"/>
            <a:ext cx="1289584" cy="29029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Feign </a:t>
            </a:r>
            <a:r>
              <a:rPr lang="ko-KR" altLang="en-US" dirty="0"/>
              <a:t>호출</a:t>
            </a:r>
          </a:p>
        </p:txBody>
      </p: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DB1894D8-7C00-561B-6C69-423E6ECE2422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7371185" y="5049701"/>
            <a:ext cx="1868251" cy="3415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8BBD91-BF3B-A19D-8958-F08FE00C8D7B}"/>
              </a:ext>
            </a:extLst>
          </p:cNvPr>
          <p:cNvSpPr/>
          <p:nvPr/>
        </p:nvSpPr>
        <p:spPr>
          <a:xfrm>
            <a:off x="3245168" y="4672121"/>
            <a:ext cx="1547632" cy="2902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produce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83EC5D-4189-F40F-844B-E14810FD765D}"/>
              </a:ext>
            </a:extLst>
          </p:cNvPr>
          <p:cNvSpPr/>
          <p:nvPr/>
        </p:nvSpPr>
        <p:spPr>
          <a:xfrm>
            <a:off x="7499885" y="4672121"/>
            <a:ext cx="1547632" cy="2902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listen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1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B333-C6BB-B762-3D93-9FFC1180B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D25D7-B682-15B9-0D18-471B0F07F69E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느낀점</a:t>
            </a:r>
            <a:r>
              <a:rPr lang="ko-KR" altLang="en-US" sz="2000" dirty="0"/>
              <a:t> </a:t>
            </a:r>
            <a:r>
              <a:rPr lang="en-US" altLang="ko-KR" sz="2000" dirty="0"/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D2537-C27F-222E-9E84-69008F727C0F}"/>
              </a:ext>
            </a:extLst>
          </p:cNvPr>
          <p:cNvSpPr txBox="1"/>
          <p:nvPr/>
        </p:nvSpPr>
        <p:spPr>
          <a:xfrm>
            <a:off x="5332613" y="583603"/>
            <a:ext cx="67892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React.js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문법이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Vue.js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비해서 </a:t>
            </a:r>
            <a:b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불편하고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어렵다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ko-KR" sz="2400" dirty="0"/>
            </a:br>
            <a:r>
              <a:rPr lang="en-US" altLang="ko-KR" sz="2400" dirty="0"/>
              <a:t>- Vue.js</a:t>
            </a:r>
            <a:r>
              <a:rPr lang="ko-KR" altLang="en-US" sz="2400" dirty="0"/>
              <a:t>에서는 각 컴포넌트에서 </a:t>
            </a:r>
            <a:r>
              <a:rPr lang="en-US" altLang="ko-KR" sz="2400" dirty="0"/>
              <a:t>style </a:t>
            </a:r>
            <a:r>
              <a:rPr lang="ko-KR" altLang="en-US" sz="2400" dirty="0"/>
              <a:t>태그에 </a:t>
            </a:r>
            <a:r>
              <a:rPr lang="en-US" altLang="ko-KR" sz="2400" dirty="0"/>
              <a:t>scoped </a:t>
            </a:r>
            <a:r>
              <a:rPr lang="ko-KR" altLang="en-US" sz="2400" dirty="0"/>
              <a:t>속성이 있지만</a:t>
            </a:r>
            <a:r>
              <a:rPr lang="en-US" altLang="ko-KR" sz="2400" dirty="0"/>
              <a:t>, React.js</a:t>
            </a:r>
            <a:r>
              <a:rPr lang="ko-KR" altLang="en-US" sz="2400" dirty="0"/>
              <a:t>에서는 그런 유사한 속성이나 기능 제공이 없다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- Vue.js</a:t>
            </a:r>
            <a:r>
              <a:rPr lang="ko-KR" altLang="en-US" sz="2400" dirty="0"/>
              <a:t>에서는 </a:t>
            </a:r>
            <a:r>
              <a:rPr lang="en-US" altLang="ko-KR" sz="2400" u="sng" dirty="0"/>
              <a:t>v-if, v-else-if, v-else </a:t>
            </a:r>
            <a:r>
              <a:rPr lang="en-US" altLang="ko-KR" sz="2400" dirty="0"/>
              <a:t>directive</a:t>
            </a:r>
            <a:r>
              <a:rPr lang="ko-KR" altLang="en-US" sz="2400" dirty="0"/>
              <a:t>가 있지만</a:t>
            </a:r>
            <a:r>
              <a:rPr lang="en-US" altLang="ko-KR" sz="2400" dirty="0"/>
              <a:t>, React.js</a:t>
            </a:r>
            <a:r>
              <a:rPr lang="ko-KR" altLang="en-US" sz="2400" dirty="0"/>
              <a:t>에서는 유사한 기능이 없다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전역 </a:t>
            </a:r>
            <a:r>
              <a:rPr lang="en-US" altLang="ko-KR" sz="2400" dirty="0"/>
              <a:t>state </a:t>
            </a:r>
            <a:r>
              <a:rPr lang="ko-KR" altLang="en-US" sz="2400" dirty="0"/>
              <a:t>관리하는 모듈로 </a:t>
            </a:r>
            <a:r>
              <a:rPr lang="en-US" altLang="ko-KR" sz="2400" dirty="0"/>
              <a:t>Vue.js</a:t>
            </a:r>
            <a:r>
              <a:rPr lang="ko-KR" altLang="en-US" sz="2400" dirty="0"/>
              <a:t>에서는 </a:t>
            </a:r>
            <a:r>
              <a:rPr lang="en-US" altLang="ko-KR" sz="2400" dirty="0" err="1"/>
              <a:t>Pinia</a:t>
            </a:r>
            <a:r>
              <a:rPr lang="ko-KR" altLang="en-US" sz="2400" dirty="0"/>
              <a:t>를 사용하지만</a:t>
            </a:r>
            <a:r>
              <a:rPr lang="en-US" altLang="ko-KR" sz="2400" dirty="0"/>
              <a:t>, React.js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Redux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 err="1"/>
              <a:t>Pinia</a:t>
            </a:r>
            <a:r>
              <a:rPr lang="en-US" altLang="ko-KR" sz="2400" dirty="0"/>
              <a:t> state</a:t>
            </a:r>
            <a:r>
              <a:rPr lang="ko-KR" altLang="en-US" sz="2400" dirty="0"/>
              <a:t>의 경우 어디서든 사용이 가능하지만</a:t>
            </a:r>
            <a:r>
              <a:rPr lang="en-US" altLang="ko-KR" sz="2400" dirty="0"/>
              <a:t>,  </a:t>
            </a:r>
            <a:br>
              <a:rPr lang="en-US" altLang="ko-KR" sz="2400" dirty="0"/>
            </a:br>
            <a:r>
              <a:rPr lang="en-US" altLang="ko-KR" sz="2400" dirty="0"/>
              <a:t>Redux state</a:t>
            </a:r>
            <a:r>
              <a:rPr lang="ko-KR" altLang="en-US" sz="2400" dirty="0"/>
              <a:t>는 </a:t>
            </a:r>
            <a:r>
              <a:rPr lang="en-US" altLang="ko-KR" sz="2400" u="sng" dirty="0"/>
              <a:t>“</a:t>
            </a:r>
            <a:r>
              <a:rPr lang="ko-KR" altLang="en-US" sz="2400" u="sng" dirty="0"/>
              <a:t>컴포넌트</a:t>
            </a:r>
            <a:r>
              <a:rPr lang="en-US" altLang="ko-KR" sz="2400" u="sng" dirty="0"/>
              <a:t>” </a:t>
            </a:r>
            <a:r>
              <a:rPr lang="ko-KR" altLang="en-US" sz="2400" u="sng" dirty="0"/>
              <a:t>내에서만 </a:t>
            </a:r>
            <a:r>
              <a:rPr lang="ko-KR" altLang="en-US" sz="2400" dirty="0"/>
              <a:t>사용이 가능하다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D13B10-4518-A1DD-08DA-B78F4F8F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9" y="1818825"/>
            <a:ext cx="1740916" cy="3531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D5962D-BB2E-BEDE-87E9-E15BCCC4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44" y="1818824"/>
            <a:ext cx="3155420" cy="3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C8E5-FE47-023C-C804-56783C9D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5FEFF-1FC0-202B-D8D1-0AB4D38424FD}"/>
              </a:ext>
            </a:extLst>
          </p:cNvPr>
          <p:cNvSpPr txBox="1"/>
          <p:nvPr/>
        </p:nvSpPr>
        <p:spPr>
          <a:xfrm>
            <a:off x="1064795" y="1720840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끝</a:t>
            </a:r>
            <a:r>
              <a:rPr lang="en-US" altLang="ko-KR" sz="2400" dirty="0"/>
              <a:t>. </a:t>
            </a:r>
            <a:r>
              <a:rPr lang="ko-KR" altLang="en-US" sz="2400" dirty="0"/>
              <a:t>감사합니다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731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08F39-4C8C-6434-AE2C-8431CBBD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EF376-9F36-4D4F-2550-BC8108AD5BF9}"/>
              </a:ext>
            </a:extLst>
          </p:cNvPr>
          <p:cNvSpPr txBox="1"/>
          <p:nvPr/>
        </p:nvSpPr>
        <p:spPr>
          <a:xfrm>
            <a:off x="1064795" y="1720840"/>
            <a:ext cx="9372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목표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학습 목적으로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MSA </a:t>
            </a:r>
            <a:r>
              <a:rPr lang="ko-KR" altLang="en-US" sz="2400" dirty="0"/>
              <a:t>시스템 구성 경험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Kubernetes</a:t>
            </a:r>
            <a:r>
              <a:rPr lang="en-US" altLang="ko-KR" sz="2400" dirty="0"/>
              <a:t> </a:t>
            </a:r>
            <a:r>
              <a:rPr lang="ko-KR" altLang="en-US" sz="2400" dirty="0"/>
              <a:t>적극 활용</a:t>
            </a:r>
            <a:r>
              <a:rPr lang="en-US" altLang="ko-KR" sz="2400" dirty="0"/>
              <a:t>, </a:t>
            </a:r>
            <a:r>
              <a:rPr lang="ko-KR" altLang="en-US" sz="2400" u="sng" dirty="0"/>
              <a:t>서비스</a:t>
            </a:r>
            <a:r>
              <a:rPr lang="en-US" altLang="ko-KR" sz="2400" u="sng" dirty="0"/>
              <a:t>/</a:t>
            </a:r>
            <a:r>
              <a:rPr lang="ko-KR" altLang="en-US" sz="2400" u="sng" dirty="0"/>
              <a:t>데이터</a:t>
            </a:r>
            <a:r>
              <a:rPr lang="en-US" altLang="ko-KR" sz="2400" u="sng" dirty="0"/>
              <a:t>/</a:t>
            </a:r>
            <a:r>
              <a:rPr lang="ko-KR" altLang="en-US" sz="2400" u="sng" dirty="0"/>
              <a:t>모니터링 </a:t>
            </a:r>
            <a:r>
              <a:rPr lang="ko-KR" altLang="en-US" sz="2400" dirty="0"/>
              <a:t>전체 흐름 체험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r>
              <a:rPr lang="en-US" altLang="ko-KR" sz="2400" dirty="0"/>
              <a:t> </a:t>
            </a:r>
            <a:r>
              <a:rPr lang="ko-KR" altLang="en-US" sz="2400" dirty="0"/>
              <a:t>실습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서비스별 </a:t>
            </a:r>
            <a:r>
              <a:rPr lang="en-US" altLang="ko-KR" sz="2400" dirty="0"/>
              <a:t>DB </a:t>
            </a:r>
            <a:r>
              <a:rPr lang="ko-KR" altLang="en-US" sz="2400" dirty="0"/>
              <a:t>분리 경험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</a:t>
            </a:r>
            <a:r>
              <a:rPr lang="ko-KR" altLang="en-US" sz="2400" dirty="0"/>
              <a:t>를 활용하여 세션 방식 구성 </a:t>
            </a:r>
            <a:r>
              <a:rPr lang="en-US" altLang="ko-KR" sz="2400" dirty="0"/>
              <a:t>(</a:t>
            </a:r>
            <a:r>
              <a:rPr lang="ko-KR" altLang="en-US" sz="2400" dirty="0"/>
              <a:t>세션 중앙화</a:t>
            </a:r>
            <a:r>
              <a:rPr lang="en-US" altLang="ko-KR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r>
              <a:rPr lang="ko-KR" altLang="en-US" sz="2400" dirty="0"/>
              <a:t>를 활용한 이벤트 처리 경험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531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96AE-1DE4-9402-ADCF-11893AED5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D635B4-8A69-A8B5-A032-F06A7977A693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주요 기능</a:t>
            </a:r>
            <a:endParaRPr lang="en-US" altLang="ko-KR" sz="2000" dirty="0"/>
          </a:p>
        </p:txBody>
      </p: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B07CA2C6-2027-CECA-5006-B942D256DF2A}"/>
              </a:ext>
            </a:extLst>
          </p:cNvPr>
          <p:cNvSpPr/>
          <p:nvPr/>
        </p:nvSpPr>
        <p:spPr>
          <a:xfrm>
            <a:off x="1708568" y="1299411"/>
            <a:ext cx="2779212" cy="9986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User service</a:t>
            </a:r>
            <a:endParaRPr lang="ko-KR" altLang="en-US" sz="2400" dirty="0"/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DEB77E1D-869A-61E7-155D-F2F4C0EFCD06}"/>
              </a:ext>
            </a:extLst>
          </p:cNvPr>
          <p:cNvSpPr/>
          <p:nvPr/>
        </p:nvSpPr>
        <p:spPr>
          <a:xfrm>
            <a:off x="1708568" y="2460458"/>
            <a:ext cx="2779212" cy="99862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File service</a:t>
            </a:r>
            <a:endParaRPr lang="ko-KR" altLang="en-US" sz="2400" dirty="0"/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5E8525D0-5FE4-2321-91E0-565D6262A25B}"/>
              </a:ext>
            </a:extLst>
          </p:cNvPr>
          <p:cNvSpPr/>
          <p:nvPr/>
        </p:nvSpPr>
        <p:spPr>
          <a:xfrm>
            <a:off x="1738564" y="3621505"/>
            <a:ext cx="2779212" cy="99862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Posting service</a:t>
            </a:r>
            <a:endParaRPr lang="ko-KR" altLang="en-US" sz="2400" dirty="0"/>
          </a:p>
        </p:txBody>
      </p:sp>
      <p:sp>
        <p:nvSpPr>
          <p:cNvPr id="250" name="사각형: 둥근 모서리 249">
            <a:extLst>
              <a:ext uri="{FF2B5EF4-FFF2-40B4-BE49-F238E27FC236}">
                <a16:creationId xmlns:a16="http://schemas.microsoft.com/office/drawing/2014/main" id="{96C79099-5620-368A-F4A1-062BA4F2A06D}"/>
              </a:ext>
            </a:extLst>
          </p:cNvPr>
          <p:cNvSpPr/>
          <p:nvPr/>
        </p:nvSpPr>
        <p:spPr>
          <a:xfrm>
            <a:off x="1708568" y="4782552"/>
            <a:ext cx="2779212" cy="99862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Notification service</a:t>
            </a:r>
            <a:endParaRPr lang="ko-KR" altLang="en-US" sz="2400" dirty="0"/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30916548-E67C-E396-97A0-72A360E0FC7A}"/>
              </a:ext>
            </a:extLst>
          </p:cNvPr>
          <p:cNvSpPr/>
          <p:nvPr/>
        </p:nvSpPr>
        <p:spPr>
          <a:xfrm>
            <a:off x="4626225" y="1299411"/>
            <a:ext cx="2779212" cy="9986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로그인</a:t>
            </a:r>
            <a:r>
              <a:rPr lang="en-US" altLang="ko-KR" sz="2400" dirty="0"/>
              <a:t>/</a:t>
            </a:r>
            <a:r>
              <a:rPr lang="ko-KR" altLang="en-US" sz="2400" dirty="0"/>
              <a:t>회원가입</a:t>
            </a: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062220B0-179F-2EAA-DFE1-30826C7EE22A}"/>
              </a:ext>
            </a:extLst>
          </p:cNvPr>
          <p:cNvSpPr/>
          <p:nvPr/>
        </p:nvSpPr>
        <p:spPr>
          <a:xfrm>
            <a:off x="7543882" y="1299411"/>
            <a:ext cx="2779212" cy="9986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친구 찾기</a:t>
            </a:r>
            <a:r>
              <a:rPr lang="en-US" altLang="ko-KR" sz="2400" dirty="0"/>
              <a:t>/</a:t>
            </a:r>
            <a:r>
              <a:rPr lang="ko-KR" altLang="en-US" sz="2400" dirty="0"/>
              <a:t>등록</a:t>
            </a:r>
          </a:p>
        </p:txBody>
      </p:sp>
      <p:sp>
        <p:nvSpPr>
          <p:cNvPr id="253" name="사각형: 둥근 모서리 252">
            <a:extLst>
              <a:ext uri="{FF2B5EF4-FFF2-40B4-BE49-F238E27FC236}">
                <a16:creationId xmlns:a16="http://schemas.microsoft.com/office/drawing/2014/main" id="{6672F104-968E-C6F5-F780-8E40F0ED504F}"/>
              </a:ext>
            </a:extLst>
          </p:cNvPr>
          <p:cNvSpPr/>
          <p:nvPr/>
        </p:nvSpPr>
        <p:spPr>
          <a:xfrm>
            <a:off x="4626225" y="2460458"/>
            <a:ext cx="2779212" cy="99862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파일 업로드</a:t>
            </a:r>
            <a:endParaRPr lang="ko-KR" altLang="en-US" sz="2400" dirty="0"/>
          </a:p>
        </p:txBody>
      </p:sp>
      <p:sp>
        <p:nvSpPr>
          <p:cNvPr id="254" name="사각형: 둥근 모서리 253">
            <a:extLst>
              <a:ext uri="{FF2B5EF4-FFF2-40B4-BE49-F238E27FC236}">
                <a16:creationId xmlns:a16="http://schemas.microsoft.com/office/drawing/2014/main" id="{19086C3D-17DB-BEDB-4322-A9541F931E95}"/>
              </a:ext>
            </a:extLst>
          </p:cNvPr>
          <p:cNvSpPr/>
          <p:nvPr/>
        </p:nvSpPr>
        <p:spPr>
          <a:xfrm>
            <a:off x="7543882" y="2460458"/>
            <a:ext cx="2779212" cy="99862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파일 뷰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src</a:t>
            </a:r>
            <a:r>
              <a:rPr lang="en-US" altLang="ko-KR" sz="2400" dirty="0"/>
              <a:t> URL)</a:t>
            </a:r>
            <a:endParaRPr lang="ko-KR" altLang="en-US" sz="2400" dirty="0"/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3C14C72A-84D9-81B0-92F8-9D1738A91489}"/>
              </a:ext>
            </a:extLst>
          </p:cNvPr>
          <p:cNvSpPr/>
          <p:nvPr/>
        </p:nvSpPr>
        <p:spPr>
          <a:xfrm>
            <a:off x="4626225" y="3621505"/>
            <a:ext cx="2779212" cy="9986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포스트 글 올리기</a:t>
            </a:r>
            <a:endParaRPr lang="ko-KR" altLang="en-US" sz="2400" dirty="0"/>
          </a:p>
        </p:txBody>
      </p: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5305A537-333C-DE98-5D29-6A2674DC1014}"/>
              </a:ext>
            </a:extLst>
          </p:cNvPr>
          <p:cNvSpPr/>
          <p:nvPr/>
        </p:nvSpPr>
        <p:spPr>
          <a:xfrm>
            <a:off x="7543882" y="3621505"/>
            <a:ext cx="2779212" cy="9986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포스트 목록 조회</a:t>
            </a:r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DB11F3EE-2048-B500-8CFC-EC8B76D247A2}"/>
              </a:ext>
            </a:extLst>
          </p:cNvPr>
          <p:cNvSpPr/>
          <p:nvPr/>
        </p:nvSpPr>
        <p:spPr>
          <a:xfrm>
            <a:off x="4626225" y="4782552"/>
            <a:ext cx="2779212" cy="9986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알림 목록</a:t>
            </a:r>
            <a:endParaRPr lang="ko-KR" altLang="en-US" sz="2400" dirty="0"/>
          </a:p>
        </p:txBody>
      </p:sp>
      <p:sp>
        <p:nvSpPr>
          <p:cNvPr id="258" name="사각형: 둥근 모서리 257">
            <a:extLst>
              <a:ext uri="{FF2B5EF4-FFF2-40B4-BE49-F238E27FC236}">
                <a16:creationId xmlns:a16="http://schemas.microsoft.com/office/drawing/2014/main" id="{9EDB32C4-0318-7A2E-9FE9-38215C853D3D}"/>
              </a:ext>
            </a:extLst>
          </p:cNvPr>
          <p:cNvSpPr/>
          <p:nvPr/>
        </p:nvSpPr>
        <p:spPr>
          <a:xfrm>
            <a:off x="7543882" y="4782552"/>
            <a:ext cx="2779212" cy="9986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알림 기능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웹소켓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163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A4FCD-CFD7-8A12-7DF9-D416118C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6BF31B-B9EC-F89C-25DC-4BF24BD94314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주요 페이지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4EE6C-9C73-A910-6FC8-7575807C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2" y="955173"/>
            <a:ext cx="1596153" cy="233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196E34-1638-0C08-E9BB-2EB1581C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51" y="955173"/>
            <a:ext cx="2108131" cy="44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AE1F2E-A627-4482-F7B3-E6F0BCBD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28" y="955173"/>
            <a:ext cx="2048811" cy="44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3365EA-B1ED-5218-33E7-DDCB96DA0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075" y="955173"/>
            <a:ext cx="2051411" cy="44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CCDE35-003A-F139-5E02-3CCE34AEA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273" y="955172"/>
            <a:ext cx="2034349" cy="44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F4AABE-2B68-68B8-727D-D9E1EB2D5CD2}"/>
              </a:ext>
            </a:extLst>
          </p:cNvPr>
          <p:cNvSpPr txBox="1"/>
          <p:nvPr/>
        </p:nvSpPr>
        <p:spPr>
          <a:xfrm>
            <a:off x="656642" y="555063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/login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40351-8064-4217-2A4B-3014B354AA44}"/>
              </a:ext>
            </a:extLst>
          </p:cNvPr>
          <p:cNvSpPr txBox="1"/>
          <p:nvPr/>
        </p:nvSpPr>
        <p:spPr>
          <a:xfrm>
            <a:off x="2768351" y="555062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/signup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ABBDC4-B9FC-AE3C-0090-BAB963AC0E87}"/>
              </a:ext>
            </a:extLst>
          </p:cNvPr>
          <p:cNvSpPr txBox="1"/>
          <p:nvPr/>
        </p:nvSpPr>
        <p:spPr>
          <a:xfrm>
            <a:off x="5068128" y="555062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84A3A-3443-D712-A8C2-7A3E411A93EF}"/>
              </a:ext>
            </a:extLst>
          </p:cNvPr>
          <p:cNvSpPr txBox="1"/>
          <p:nvPr/>
        </p:nvSpPr>
        <p:spPr>
          <a:xfrm>
            <a:off x="7317273" y="555062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/friends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44AE8-9E0A-2C3B-063D-162FE60C3B50}"/>
              </a:ext>
            </a:extLst>
          </p:cNvPr>
          <p:cNvSpPr txBox="1"/>
          <p:nvPr/>
        </p:nvSpPr>
        <p:spPr>
          <a:xfrm>
            <a:off x="9566418" y="555062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/notification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17552A-0C7F-0ED7-FCC8-3C5C51042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42" y="3946669"/>
            <a:ext cx="1584265" cy="2454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FAB313-1E94-D7F8-D804-DF44A69A2AE1}"/>
              </a:ext>
            </a:extLst>
          </p:cNvPr>
          <p:cNvSpPr txBox="1"/>
          <p:nvPr/>
        </p:nvSpPr>
        <p:spPr>
          <a:xfrm>
            <a:off x="656642" y="3546559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51852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1AC7-4057-D548-27AC-DE8EE5D75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81D118-BEBE-F390-215C-F8E14896D67D}"/>
              </a:ext>
            </a:extLst>
          </p:cNvPr>
          <p:cNvSpPr txBox="1"/>
          <p:nvPr/>
        </p:nvSpPr>
        <p:spPr>
          <a:xfrm>
            <a:off x="367884" y="231548"/>
            <a:ext cx="178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전체 아키텍처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C35344-161C-EEDA-DB42-5CD8918F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47" y="105795"/>
            <a:ext cx="964696" cy="80611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0AAC9EF-C38F-0F79-9ADD-3DEBE8A58A13}"/>
              </a:ext>
            </a:extLst>
          </p:cNvPr>
          <p:cNvSpPr/>
          <p:nvPr/>
        </p:nvSpPr>
        <p:spPr>
          <a:xfrm>
            <a:off x="4519018" y="2242610"/>
            <a:ext cx="2141621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B6C415-3489-B1C2-D485-2E8C9DFA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10" y="2344877"/>
            <a:ext cx="661432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D46A52-C05C-FCC0-880A-36BC6D417333}"/>
              </a:ext>
            </a:extLst>
          </p:cNvPr>
          <p:cNvSpPr txBox="1"/>
          <p:nvPr/>
        </p:nvSpPr>
        <p:spPr>
          <a:xfrm>
            <a:off x="5264042" y="2344877"/>
            <a:ext cx="146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ingress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</a:p>
        </p:txBody>
      </p:sp>
      <p:pic>
        <p:nvPicPr>
          <p:cNvPr id="8" name="그림 7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F9071A-11CD-E94C-E1ED-270B97A5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759" y="2042555"/>
            <a:ext cx="400110" cy="40011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53D735E-476F-BED2-868F-8F5528731AA7}"/>
              </a:ext>
            </a:extLst>
          </p:cNvPr>
          <p:cNvSpPr/>
          <p:nvPr/>
        </p:nvSpPr>
        <p:spPr>
          <a:xfrm>
            <a:off x="4475983" y="1111966"/>
            <a:ext cx="2184656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2228C5-7822-AD9F-CD78-50BF25CC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724" y="911911"/>
            <a:ext cx="400110" cy="400110"/>
          </a:xfrm>
          <a:prstGeom prst="rect">
            <a:avLst/>
          </a:prstGeom>
        </p:spPr>
      </p:pic>
      <p:pic>
        <p:nvPicPr>
          <p:cNvPr id="19" name="그림 18" descr="그래픽, 폰트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DBE267-3EFB-3005-14E9-0C159470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144" y="1201412"/>
            <a:ext cx="711444" cy="711444"/>
          </a:xfrm>
          <a:prstGeom prst="rect">
            <a:avLst/>
          </a:prstGeom>
        </p:spPr>
      </p:pic>
      <p:pic>
        <p:nvPicPr>
          <p:cNvPr id="21" name="그림 20" descr="원, 그래픽, 예술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FCF1E4-5394-FC7E-E78B-78BFFFA11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374" y="1201412"/>
            <a:ext cx="711444" cy="71144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0058A70-8983-3757-3659-4646A4804DCA}"/>
              </a:ext>
            </a:extLst>
          </p:cNvPr>
          <p:cNvSpPr/>
          <p:nvPr/>
        </p:nvSpPr>
        <p:spPr>
          <a:xfrm>
            <a:off x="8037393" y="1773148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E3F904-A0C8-2C2B-46B3-79832A75B1AD}"/>
              </a:ext>
            </a:extLst>
          </p:cNvPr>
          <p:cNvSpPr txBox="1"/>
          <p:nvPr/>
        </p:nvSpPr>
        <p:spPr>
          <a:xfrm>
            <a:off x="8782416" y="1875415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25" name="그림 2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61A242-410D-0A3A-99CE-06B02F40D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33" y="1573093"/>
            <a:ext cx="400110" cy="400110"/>
          </a:xfrm>
          <a:prstGeom prst="rect">
            <a:avLst/>
          </a:prstGeom>
        </p:spPr>
      </p:pic>
      <p:pic>
        <p:nvPicPr>
          <p:cNvPr id="39" name="그림 38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6EC327-4854-94C4-35B9-C470FCB9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788" y="1897390"/>
            <a:ext cx="646331" cy="646331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1F24D66-009D-D8A2-202C-83E36425ABF2}"/>
              </a:ext>
            </a:extLst>
          </p:cNvPr>
          <p:cNvSpPr/>
          <p:nvPr/>
        </p:nvSpPr>
        <p:spPr>
          <a:xfrm>
            <a:off x="8037393" y="4018379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800DCF-11FD-856D-FA25-D268399AC409}"/>
              </a:ext>
            </a:extLst>
          </p:cNvPr>
          <p:cNvSpPr txBox="1"/>
          <p:nvPr/>
        </p:nvSpPr>
        <p:spPr>
          <a:xfrm>
            <a:off x="8782416" y="4120646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file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43" name="그림 4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5148D0-5F0D-D748-7C73-938EE5137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33" y="3818324"/>
            <a:ext cx="400110" cy="400110"/>
          </a:xfrm>
          <a:prstGeom prst="rect">
            <a:avLst/>
          </a:prstGeom>
        </p:spPr>
      </p:pic>
      <p:pic>
        <p:nvPicPr>
          <p:cNvPr id="44" name="그림 43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D1FE7D-F321-6B0E-F74A-23558E1B0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788" y="4142621"/>
            <a:ext cx="646331" cy="646331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3E70CD5-F3A9-7C87-B518-B6B4340C1711}"/>
              </a:ext>
            </a:extLst>
          </p:cNvPr>
          <p:cNvSpPr/>
          <p:nvPr/>
        </p:nvSpPr>
        <p:spPr>
          <a:xfrm>
            <a:off x="8037393" y="2900617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3AE9ED-DFBD-4815-5FE4-80C6F2BE63BC}"/>
              </a:ext>
            </a:extLst>
          </p:cNvPr>
          <p:cNvSpPr txBox="1"/>
          <p:nvPr/>
        </p:nvSpPr>
        <p:spPr>
          <a:xfrm>
            <a:off x="8782416" y="3002884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47" name="그림 46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EDE135-AE0F-CC20-68BF-4C4AAE303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33" y="2700562"/>
            <a:ext cx="400110" cy="400110"/>
          </a:xfrm>
          <a:prstGeom prst="rect">
            <a:avLst/>
          </a:prstGeom>
        </p:spPr>
      </p:pic>
      <p:pic>
        <p:nvPicPr>
          <p:cNvPr id="48" name="그림 47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FDE7AC-0E46-78CC-C6F2-5B83AA672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788" y="3024859"/>
            <a:ext cx="646331" cy="646331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CB2DF25-D700-3EFA-A878-8C717FA511E6}"/>
              </a:ext>
            </a:extLst>
          </p:cNvPr>
          <p:cNvSpPr/>
          <p:nvPr/>
        </p:nvSpPr>
        <p:spPr>
          <a:xfrm>
            <a:off x="8037393" y="5139638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365C9B-0C35-F158-0759-9541C4D97B4D}"/>
              </a:ext>
            </a:extLst>
          </p:cNvPr>
          <p:cNvSpPr txBox="1"/>
          <p:nvPr/>
        </p:nvSpPr>
        <p:spPr>
          <a:xfrm>
            <a:off x="8782416" y="5241905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51" name="그림 5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718FB6-064B-38F2-181F-F20AF4567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33" y="4939583"/>
            <a:ext cx="400110" cy="400110"/>
          </a:xfrm>
          <a:prstGeom prst="rect">
            <a:avLst/>
          </a:prstGeom>
        </p:spPr>
      </p:pic>
      <p:pic>
        <p:nvPicPr>
          <p:cNvPr id="52" name="그림 51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8CB72A-BA47-C5D4-73EF-12D9F08FA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788" y="5263880"/>
            <a:ext cx="646331" cy="646331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360EC96-4CB2-D916-1956-3D56EE3F93EF}"/>
              </a:ext>
            </a:extLst>
          </p:cNvPr>
          <p:cNvSpPr/>
          <p:nvPr/>
        </p:nvSpPr>
        <p:spPr>
          <a:xfrm>
            <a:off x="7769689" y="1503781"/>
            <a:ext cx="2069980" cy="477476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DD2E0A-2C2E-D8A8-EBFE-2A974F4EC3A2}"/>
              </a:ext>
            </a:extLst>
          </p:cNvPr>
          <p:cNvSpPr/>
          <p:nvPr/>
        </p:nvSpPr>
        <p:spPr>
          <a:xfrm>
            <a:off x="5703355" y="2110285"/>
            <a:ext cx="887012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라우팅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A3AC0AA-23AE-0001-0629-DE41EFF8C240}"/>
              </a:ext>
            </a:extLst>
          </p:cNvPr>
          <p:cNvSpPr/>
          <p:nvPr/>
        </p:nvSpPr>
        <p:spPr>
          <a:xfrm>
            <a:off x="10126906" y="175510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4AE0EF-923A-854E-A8D4-AEDA02CDFA4C}"/>
              </a:ext>
            </a:extLst>
          </p:cNvPr>
          <p:cNvSpPr txBox="1"/>
          <p:nvPr/>
        </p:nvSpPr>
        <p:spPr>
          <a:xfrm>
            <a:off x="10871929" y="185736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61" name="그림 6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539797-2A75-8F5B-360D-93D6962B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646" y="1555045"/>
            <a:ext cx="400110" cy="400110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9967542-BAED-4175-876F-152A59C7DC89}"/>
              </a:ext>
            </a:extLst>
          </p:cNvPr>
          <p:cNvSpPr/>
          <p:nvPr/>
        </p:nvSpPr>
        <p:spPr>
          <a:xfrm>
            <a:off x="10126906" y="4000331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57C672-A343-A5EC-7615-30A883E222DA}"/>
              </a:ext>
            </a:extLst>
          </p:cNvPr>
          <p:cNvSpPr txBox="1"/>
          <p:nvPr/>
        </p:nvSpPr>
        <p:spPr>
          <a:xfrm>
            <a:off x="10871929" y="4102598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file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65" name="그림 6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B7F4AD-1543-7D82-FE71-719490A18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646" y="3800276"/>
            <a:ext cx="400110" cy="400110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38723B3-DDED-DF29-F701-3FA4D8D373EF}"/>
              </a:ext>
            </a:extLst>
          </p:cNvPr>
          <p:cNvSpPr/>
          <p:nvPr/>
        </p:nvSpPr>
        <p:spPr>
          <a:xfrm>
            <a:off x="10126906" y="2882569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D9D101-68F9-1572-1762-3E9350594B70}"/>
              </a:ext>
            </a:extLst>
          </p:cNvPr>
          <p:cNvSpPr txBox="1"/>
          <p:nvPr/>
        </p:nvSpPr>
        <p:spPr>
          <a:xfrm>
            <a:off x="10871929" y="2984836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69" name="그림 68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D23C35-41C3-0698-B4D9-97A38A1D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646" y="2682514"/>
            <a:ext cx="400110" cy="400110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95D5392-AC41-1C94-D538-83CE10A61A91}"/>
              </a:ext>
            </a:extLst>
          </p:cNvPr>
          <p:cNvSpPr/>
          <p:nvPr/>
        </p:nvSpPr>
        <p:spPr>
          <a:xfrm>
            <a:off x="10126906" y="5121590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51FE02-26E1-88F3-1AA4-E4AFD8D1C438}"/>
              </a:ext>
            </a:extLst>
          </p:cNvPr>
          <p:cNvSpPr txBox="1"/>
          <p:nvPr/>
        </p:nvSpPr>
        <p:spPr>
          <a:xfrm>
            <a:off x="10871929" y="5223857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db</a:t>
            </a:r>
            <a:endParaRPr lang="en-US" altLang="ko-KR" dirty="0"/>
          </a:p>
        </p:txBody>
      </p:sp>
      <p:pic>
        <p:nvPicPr>
          <p:cNvPr id="73" name="그림 7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E52382-0644-9915-39A8-2B5030C86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646" y="4921535"/>
            <a:ext cx="400110" cy="400110"/>
          </a:xfrm>
          <a:prstGeom prst="rect">
            <a:avLst/>
          </a:prstGeom>
        </p:spPr>
      </p:pic>
      <p:pic>
        <p:nvPicPr>
          <p:cNvPr id="76" name="그림 75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FCFB0C-E687-0A33-1A4C-D8C55D88F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701" y="1820222"/>
            <a:ext cx="728830" cy="728830"/>
          </a:xfrm>
          <a:prstGeom prst="rect">
            <a:avLst/>
          </a:prstGeom>
        </p:spPr>
      </p:pic>
      <p:pic>
        <p:nvPicPr>
          <p:cNvPr id="77" name="그림 76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FD322D-B998-962D-472D-309149D5B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701" y="2943586"/>
            <a:ext cx="728830" cy="728830"/>
          </a:xfrm>
          <a:prstGeom prst="rect">
            <a:avLst/>
          </a:prstGeom>
        </p:spPr>
      </p:pic>
      <p:pic>
        <p:nvPicPr>
          <p:cNvPr id="78" name="그림 77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EEDDBA-6BD7-FCBF-91A9-283E08D88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701" y="4061348"/>
            <a:ext cx="728830" cy="728830"/>
          </a:xfrm>
          <a:prstGeom prst="rect">
            <a:avLst/>
          </a:prstGeom>
        </p:spPr>
      </p:pic>
      <p:pic>
        <p:nvPicPr>
          <p:cNvPr id="79" name="그림 78" descr="클립아트, 그래픽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00FBC1-2DC9-1A34-5337-A1FD6AA12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701" y="5182607"/>
            <a:ext cx="728830" cy="728830"/>
          </a:xfrm>
          <a:prstGeom prst="rect">
            <a:avLst/>
          </a:prstGeom>
        </p:spPr>
      </p:pic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AC9A62B4-7579-D6A6-E844-E6B9C411A424}"/>
              </a:ext>
            </a:extLst>
          </p:cNvPr>
          <p:cNvCxnSpPr>
            <a:cxnSpLocks/>
            <a:stCxn id="58" idx="3"/>
            <a:endCxn id="57" idx="1"/>
          </p:cNvCxnSpPr>
          <p:nvPr/>
        </p:nvCxnSpPr>
        <p:spPr>
          <a:xfrm>
            <a:off x="6590367" y="2255430"/>
            <a:ext cx="1179322" cy="16357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5ACC3044-3BD2-FAD9-F41F-CC408D18C59A}"/>
              </a:ext>
            </a:extLst>
          </p:cNvPr>
          <p:cNvSpPr/>
          <p:nvPr/>
        </p:nvSpPr>
        <p:spPr>
          <a:xfrm>
            <a:off x="4526136" y="3371091"/>
            <a:ext cx="2134503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944F50-60E1-286A-264F-624E4602982A}"/>
              </a:ext>
            </a:extLst>
          </p:cNvPr>
          <p:cNvSpPr txBox="1"/>
          <p:nvPr/>
        </p:nvSpPr>
        <p:spPr>
          <a:xfrm>
            <a:off x="5328585" y="3605057"/>
            <a:ext cx="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Redis</a:t>
            </a:r>
          </a:p>
        </p:txBody>
      </p:sp>
      <p:pic>
        <p:nvPicPr>
          <p:cNvPr id="85" name="그림 8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3B4765-AC17-15E9-AEBE-A581E3FB3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77" y="3171036"/>
            <a:ext cx="400110" cy="400110"/>
          </a:xfrm>
          <a:prstGeom prst="rect">
            <a:avLst/>
          </a:prstGeom>
        </p:spPr>
      </p:pic>
      <p:pic>
        <p:nvPicPr>
          <p:cNvPr id="88" name="그림 87" descr="카민, 레드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C4AE43-BA71-ADB2-7797-8965449B19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524" y="3511679"/>
            <a:ext cx="649259" cy="649259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F00E5D-D303-9BD0-6EF0-9AA54EFBE027}"/>
              </a:ext>
            </a:extLst>
          </p:cNvPr>
          <p:cNvSpPr/>
          <p:nvPr/>
        </p:nvSpPr>
        <p:spPr>
          <a:xfrm>
            <a:off x="5421753" y="3228773"/>
            <a:ext cx="116861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세션공유</a:t>
            </a:r>
          </a:p>
        </p:txBody>
      </p:sp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id="{CD2D7025-40B0-AB40-FA54-4E9476B73351}"/>
              </a:ext>
            </a:extLst>
          </p:cNvPr>
          <p:cNvCxnSpPr>
            <a:cxnSpLocks/>
            <a:stCxn id="99" idx="3"/>
            <a:endCxn id="57" idx="1"/>
          </p:cNvCxnSpPr>
          <p:nvPr/>
        </p:nvCxnSpPr>
        <p:spPr>
          <a:xfrm>
            <a:off x="6590367" y="3373918"/>
            <a:ext cx="1179322" cy="5172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FEC7D988-8847-6CB4-64E7-E0F2CFF727A0}"/>
              </a:ext>
            </a:extLst>
          </p:cNvPr>
          <p:cNvSpPr/>
          <p:nvPr/>
        </p:nvSpPr>
        <p:spPr>
          <a:xfrm>
            <a:off x="628747" y="1075099"/>
            <a:ext cx="2541290" cy="23671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23F4E3-31D7-B659-FD60-7F0D2EE8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7" y="875043"/>
            <a:ext cx="400110" cy="400110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98C7A4A-0D23-2BF4-4CB2-575A9728E393}"/>
              </a:ext>
            </a:extLst>
          </p:cNvPr>
          <p:cNvSpPr/>
          <p:nvPr/>
        </p:nvSpPr>
        <p:spPr>
          <a:xfrm>
            <a:off x="889909" y="940815"/>
            <a:ext cx="1926567" cy="290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콘솔</a:t>
            </a:r>
            <a:r>
              <a:rPr lang="en-US" altLang="ko-KR" dirty="0"/>
              <a:t>/</a:t>
            </a:r>
            <a:r>
              <a:rPr lang="ko-KR" altLang="en-US" dirty="0"/>
              <a:t>모니터링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6B577FD-5F1B-8DEA-E3A8-C3A88D3FD5A8}"/>
              </a:ext>
            </a:extLst>
          </p:cNvPr>
          <p:cNvSpPr/>
          <p:nvPr/>
        </p:nvSpPr>
        <p:spPr>
          <a:xfrm>
            <a:off x="1039306" y="1714892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Console</a:t>
            </a:r>
            <a:endParaRPr lang="ko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80F8073-F938-55C5-C2EF-89577F389D83}"/>
              </a:ext>
            </a:extLst>
          </p:cNvPr>
          <p:cNvSpPr/>
          <p:nvPr/>
        </p:nvSpPr>
        <p:spPr>
          <a:xfrm>
            <a:off x="1027761" y="1311244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Redis Insight</a:t>
            </a:r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07C1EAD-EE6E-D2F9-6FFD-277C36A4AEAB}"/>
              </a:ext>
            </a:extLst>
          </p:cNvPr>
          <p:cNvSpPr/>
          <p:nvPr/>
        </p:nvSpPr>
        <p:spPr>
          <a:xfrm>
            <a:off x="1039306" y="2529415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Tempo</a:t>
            </a:r>
            <a:endParaRPr lang="ko-KR" altLang="en-US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3DCA019-9625-397D-4EE3-3A4A4FF88F6D}"/>
              </a:ext>
            </a:extLst>
          </p:cNvPr>
          <p:cNvSpPr/>
          <p:nvPr/>
        </p:nvSpPr>
        <p:spPr>
          <a:xfrm>
            <a:off x="1034080" y="2128423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UI</a:t>
            </a:r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2E79582-10C7-0D1E-9514-3311A9CFFBA2}"/>
              </a:ext>
            </a:extLst>
          </p:cNvPr>
          <p:cNvSpPr/>
          <p:nvPr/>
        </p:nvSpPr>
        <p:spPr>
          <a:xfrm>
            <a:off x="1034080" y="2949278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F84DF134-B4FF-AD09-3482-D21B82288F54}"/>
              </a:ext>
            </a:extLst>
          </p:cNvPr>
          <p:cNvSpPr/>
          <p:nvPr/>
        </p:nvSpPr>
        <p:spPr>
          <a:xfrm>
            <a:off x="628746" y="3829886"/>
            <a:ext cx="2581475" cy="16580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7" name="그림 146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B00007-5F83-6EA9-7FA6-C1F253F0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7" y="3629831"/>
            <a:ext cx="400110" cy="400110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48510F5-1C90-6D45-41F9-9E4FC40845F9}"/>
              </a:ext>
            </a:extLst>
          </p:cNvPr>
          <p:cNvSpPr/>
          <p:nvPr/>
        </p:nvSpPr>
        <p:spPr>
          <a:xfrm>
            <a:off x="889910" y="3695603"/>
            <a:ext cx="2140126" cy="290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리소스 수집 모듈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9315EF7-B71C-4BE2-81F1-26F18F46A5CC}"/>
              </a:ext>
            </a:extLst>
          </p:cNvPr>
          <p:cNvSpPr/>
          <p:nvPr/>
        </p:nvSpPr>
        <p:spPr>
          <a:xfrm>
            <a:off x="846736" y="4980226"/>
            <a:ext cx="1969740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Kube State Metrics</a:t>
            </a:r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27C19B5-A0D6-79CE-4CAD-B5E0251648E6}"/>
              </a:ext>
            </a:extLst>
          </p:cNvPr>
          <p:cNvSpPr/>
          <p:nvPr/>
        </p:nvSpPr>
        <p:spPr>
          <a:xfrm>
            <a:off x="859052" y="4125785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Prometheus</a:t>
            </a:r>
            <a:endParaRPr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EC21154-756A-564F-2A5D-3F2C3C020DC9}"/>
              </a:ext>
            </a:extLst>
          </p:cNvPr>
          <p:cNvSpPr/>
          <p:nvPr/>
        </p:nvSpPr>
        <p:spPr>
          <a:xfrm>
            <a:off x="859052" y="4559439"/>
            <a:ext cx="1574026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 Exporter</a:t>
            </a:r>
            <a:endParaRPr lang="ko-KR" altLang="en-US" dirty="0"/>
          </a:p>
        </p:txBody>
      </p:sp>
      <p:pic>
        <p:nvPicPr>
          <p:cNvPr id="163" name="그림 162" descr="레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E8F51A-74A1-CA29-91A8-2F45D1C110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169" y="1358424"/>
            <a:ext cx="235406" cy="235406"/>
          </a:xfrm>
          <a:prstGeom prst="rect">
            <a:avLst/>
          </a:prstGeom>
        </p:spPr>
      </p:pic>
      <p:pic>
        <p:nvPicPr>
          <p:cNvPr id="165" name="그림 164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DF06AE-8DDF-AEDC-652B-CDFCAF04A4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514" y="1839557"/>
            <a:ext cx="679278" cy="102344"/>
          </a:xfrm>
          <a:prstGeom prst="rect">
            <a:avLst/>
          </a:prstGeom>
        </p:spPr>
      </p:pic>
      <p:pic>
        <p:nvPicPr>
          <p:cNvPr id="167" name="그림 166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A9DD89-F8D1-BA83-11CE-E8D3C2CC3B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8235" y="2137346"/>
            <a:ext cx="641538" cy="320769"/>
          </a:xfrm>
          <a:prstGeom prst="rect">
            <a:avLst/>
          </a:prstGeom>
        </p:spPr>
      </p:pic>
      <p:pic>
        <p:nvPicPr>
          <p:cNvPr id="169" name="그림 168" descr="오렌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57C7DC-A58D-6722-D401-6744DE99E9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4887" y="2569398"/>
            <a:ext cx="484742" cy="244265"/>
          </a:xfrm>
          <a:prstGeom prst="rect">
            <a:avLst/>
          </a:prstGeom>
        </p:spPr>
      </p:pic>
      <p:pic>
        <p:nvPicPr>
          <p:cNvPr id="171" name="그림 170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ED27E0-F06B-F9A4-156B-A2D6CD944C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716" y="2961259"/>
            <a:ext cx="1310051" cy="317711"/>
          </a:xfrm>
          <a:prstGeom prst="rect">
            <a:avLst/>
          </a:prstGeom>
        </p:spPr>
      </p:pic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405A46FC-F297-4FFA-ADE1-094AC7CE711A}"/>
              </a:ext>
            </a:extLst>
          </p:cNvPr>
          <p:cNvSpPr/>
          <p:nvPr/>
        </p:nvSpPr>
        <p:spPr>
          <a:xfrm>
            <a:off x="675674" y="5741441"/>
            <a:ext cx="2625795" cy="65559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7" name="그림 186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2178E8-11C3-1EDD-4473-9B20BDB8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15" y="5541386"/>
            <a:ext cx="400110" cy="400110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E6F17D6F-59DD-715C-BF45-A36F3300C7EC}"/>
              </a:ext>
            </a:extLst>
          </p:cNvPr>
          <p:cNvSpPr/>
          <p:nvPr/>
        </p:nvSpPr>
        <p:spPr>
          <a:xfrm>
            <a:off x="936838" y="5607158"/>
            <a:ext cx="1543168" cy="290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Config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E7F1A97-E748-AFB9-10DD-04AF103ECF7D}"/>
              </a:ext>
            </a:extLst>
          </p:cNvPr>
          <p:cNvSpPr/>
          <p:nvPr/>
        </p:nvSpPr>
        <p:spPr>
          <a:xfrm>
            <a:off x="2260066" y="5977587"/>
            <a:ext cx="857079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Secret</a:t>
            </a:r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A47D1C8-6797-5444-BC31-01EA49E86D98}"/>
              </a:ext>
            </a:extLst>
          </p:cNvPr>
          <p:cNvSpPr/>
          <p:nvPr/>
        </p:nvSpPr>
        <p:spPr>
          <a:xfrm>
            <a:off x="905980" y="5983196"/>
            <a:ext cx="1276553" cy="3296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Config Map</a:t>
            </a:r>
            <a:endParaRPr lang="ko-KR" altLang="en-US" dirty="0"/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96A13BD6-BB05-CFC5-7B7F-50F5E32068FC}"/>
              </a:ext>
            </a:extLst>
          </p:cNvPr>
          <p:cNvSpPr/>
          <p:nvPr/>
        </p:nvSpPr>
        <p:spPr>
          <a:xfrm>
            <a:off x="4521813" y="5609988"/>
            <a:ext cx="2138826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그림 194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956E38-C9BB-59A9-5AF1-05289240D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53" y="5409933"/>
            <a:ext cx="400110" cy="400110"/>
          </a:xfrm>
          <a:prstGeom prst="rect">
            <a:avLst/>
          </a:prstGeom>
        </p:spPr>
      </p:pic>
      <p:pic>
        <p:nvPicPr>
          <p:cNvPr id="200" name="그림 199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B920A2-A671-5B8F-3CF8-A20E684537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8200" y="5641573"/>
            <a:ext cx="1366492" cy="683246"/>
          </a:xfrm>
          <a:prstGeom prst="rect">
            <a:avLst/>
          </a:prstGeom>
        </p:spPr>
      </p:pic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1FEB4832-6443-B12A-8ED2-89F567BC7B62}"/>
              </a:ext>
            </a:extLst>
          </p:cNvPr>
          <p:cNvSpPr/>
          <p:nvPr/>
        </p:nvSpPr>
        <p:spPr>
          <a:xfrm>
            <a:off x="4478988" y="4491461"/>
            <a:ext cx="2181651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2" name="그림 201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423AB3-19EA-9F46-EAB2-8360CBEC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728" y="4291406"/>
            <a:ext cx="400110" cy="400110"/>
          </a:xfrm>
          <a:prstGeom prst="rect">
            <a:avLst/>
          </a:prstGeom>
        </p:spPr>
      </p:pic>
      <p:pic>
        <p:nvPicPr>
          <p:cNvPr id="204" name="그림 203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0DD4CD-AE0F-B848-C811-1D20C609E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7519" y="4757407"/>
            <a:ext cx="1918988" cy="289126"/>
          </a:xfrm>
          <a:prstGeom prst="rect">
            <a:avLst/>
          </a:prstGeom>
        </p:spPr>
      </p:pic>
      <p:pic>
        <p:nvPicPr>
          <p:cNvPr id="220" name="그림 219" descr="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509CB0-4A9D-48A5-5388-4E8B7FD606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0260" y="4090566"/>
            <a:ext cx="400110" cy="401679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9ADE6D-9C20-2004-2C85-A1CBC1BBE32A}"/>
              </a:ext>
            </a:extLst>
          </p:cNvPr>
          <p:cNvSpPr/>
          <p:nvPr/>
        </p:nvSpPr>
        <p:spPr>
          <a:xfrm>
            <a:off x="5300783" y="5486247"/>
            <a:ext cx="128958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cxnSp>
        <p:nvCxnSpPr>
          <p:cNvPr id="223" name="연결선: 구부러짐 222">
            <a:extLst>
              <a:ext uri="{FF2B5EF4-FFF2-40B4-BE49-F238E27FC236}">
                <a16:creationId xmlns:a16="http://schemas.microsoft.com/office/drawing/2014/main" id="{5B287C85-20CC-4CF1-A105-18F698BA1973}"/>
              </a:ext>
            </a:extLst>
          </p:cNvPr>
          <p:cNvCxnSpPr>
            <a:cxnSpLocks/>
            <a:stCxn id="222" idx="3"/>
            <a:endCxn id="57" idx="1"/>
          </p:cNvCxnSpPr>
          <p:nvPr/>
        </p:nvCxnSpPr>
        <p:spPr>
          <a:xfrm flipV="1">
            <a:off x="6590367" y="3891162"/>
            <a:ext cx="1179322" cy="17402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D0CFAF4-9768-6765-1DFD-22F4C7861FE8}"/>
              </a:ext>
            </a:extLst>
          </p:cNvPr>
          <p:cNvSpPr/>
          <p:nvPr/>
        </p:nvSpPr>
        <p:spPr>
          <a:xfrm>
            <a:off x="5300783" y="4346316"/>
            <a:ext cx="1289584" cy="2902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파일서버</a:t>
            </a:r>
            <a:endParaRPr lang="en-US" altLang="ko-KR" dirty="0"/>
          </a:p>
        </p:txBody>
      </p:sp>
      <p:cxnSp>
        <p:nvCxnSpPr>
          <p:cNvPr id="232" name="연결선: 구부러짐 231">
            <a:extLst>
              <a:ext uri="{FF2B5EF4-FFF2-40B4-BE49-F238E27FC236}">
                <a16:creationId xmlns:a16="http://schemas.microsoft.com/office/drawing/2014/main" id="{830B0F10-40CA-FB2A-C5F3-B09AE6461AF3}"/>
              </a:ext>
            </a:extLst>
          </p:cNvPr>
          <p:cNvCxnSpPr>
            <a:cxnSpLocks/>
            <a:stCxn id="230" idx="3"/>
            <a:endCxn id="41" idx="1"/>
          </p:cNvCxnSpPr>
          <p:nvPr/>
        </p:nvCxnSpPr>
        <p:spPr>
          <a:xfrm flipV="1">
            <a:off x="6590367" y="4463548"/>
            <a:ext cx="1447026" cy="27913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5" name="연결선: 구부러짐 234">
            <a:extLst>
              <a:ext uri="{FF2B5EF4-FFF2-40B4-BE49-F238E27FC236}">
                <a16:creationId xmlns:a16="http://schemas.microsoft.com/office/drawing/2014/main" id="{ABA8BF75-B4B5-B1AB-BC3A-998F7B42AC88}"/>
              </a:ext>
            </a:extLst>
          </p:cNvPr>
          <p:cNvCxnSpPr>
            <a:cxnSpLocks/>
            <a:stCxn id="46" idx="3"/>
            <a:endCxn id="67" idx="1"/>
          </p:cNvCxnSpPr>
          <p:nvPr/>
        </p:nvCxnSpPr>
        <p:spPr>
          <a:xfrm>
            <a:off x="9685357" y="3326050"/>
            <a:ext cx="441549" cy="168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연결선: 구부러짐 235">
            <a:extLst>
              <a:ext uri="{FF2B5EF4-FFF2-40B4-BE49-F238E27FC236}">
                <a16:creationId xmlns:a16="http://schemas.microsoft.com/office/drawing/2014/main" id="{B3B6DD53-C68E-ECB5-DFA5-4C969C3F511E}"/>
              </a:ext>
            </a:extLst>
          </p:cNvPr>
          <p:cNvCxnSpPr>
            <a:cxnSpLocks/>
            <a:stCxn id="24" idx="3"/>
            <a:endCxn id="59" idx="1"/>
          </p:cNvCxnSpPr>
          <p:nvPr/>
        </p:nvCxnSpPr>
        <p:spPr>
          <a:xfrm>
            <a:off x="9685357" y="2198581"/>
            <a:ext cx="441549" cy="168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구부러짐 236">
            <a:extLst>
              <a:ext uri="{FF2B5EF4-FFF2-40B4-BE49-F238E27FC236}">
                <a16:creationId xmlns:a16="http://schemas.microsoft.com/office/drawing/2014/main" id="{EC437C09-BA79-AC0D-1B4E-3B3EA5EC668D}"/>
              </a:ext>
            </a:extLst>
          </p:cNvPr>
          <p:cNvCxnSpPr>
            <a:cxnSpLocks/>
            <a:stCxn id="42" idx="3"/>
            <a:endCxn id="63" idx="1"/>
          </p:cNvCxnSpPr>
          <p:nvPr/>
        </p:nvCxnSpPr>
        <p:spPr>
          <a:xfrm>
            <a:off x="9685357" y="4443812"/>
            <a:ext cx="441549" cy="168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연결선: 구부러짐 237">
            <a:extLst>
              <a:ext uri="{FF2B5EF4-FFF2-40B4-BE49-F238E27FC236}">
                <a16:creationId xmlns:a16="http://schemas.microsoft.com/office/drawing/2014/main" id="{2643CBC0-331D-2CB6-B66D-45BE85EB1B71}"/>
              </a:ext>
            </a:extLst>
          </p:cNvPr>
          <p:cNvCxnSpPr>
            <a:cxnSpLocks/>
            <a:stCxn id="50" idx="3"/>
            <a:endCxn id="71" idx="1"/>
          </p:cNvCxnSpPr>
          <p:nvPr/>
        </p:nvCxnSpPr>
        <p:spPr>
          <a:xfrm>
            <a:off x="9685357" y="5565071"/>
            <a:ext cx="441549" cy="168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79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EAFC2-7D58-4334-6F26-5FD75F26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77AA359-1314-4FEA-0638-91D8EB22B87D}"/>
              </a:ext>
            </a:extLst>
          </p:cNvPr>
          <p:cNvSpPr txBox="1"/>
          <p:nvPr/>
        </p:nvSpPr>
        <p:spPr>
          <a:xfrm>
            <a:off x="1678309" y="2205476"/>
            <a:ext cx="115225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친구요청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AE388-01FA-8CCF-0D3F-196DC536CE65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Kafka </a:t>
            </a:r>
            <a:r>
              <a:rPr lang="ko-KR" altLang="en-US" sz="2000" dirty="0"/>
              <a:t>이용 사례 </a:t>
            </a:r>
            <a:r>
              <a:rPr lang="en-US" altLang="ko-KR" sz="2000" dirty="0"/>
              <a:t>1 - </a:t>
            </a:r>
            <a:r>
              <a:rPr lang="ko-KR" altLang="en-US" sz="2000" dirty="0"/>
              <a:t>친구요청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DC8527-94EF-5685-3F2B-8664AB63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57" y="2164956"/>
            <a:ext cx="964696" cy="80611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78F54F-2920-EA6D-9123-9A5FC270887D}"/>
              </a:ext>
            </a:extLst>
          </p:cNvPr>
          <p:cNvSpPr/>
          <p:nvPr/>
        </p:nvSpPr>
        <p:spPr>
          <a:xfrm>
            <a:off x="3161010" y="2122846"/>
            <a:ext cx="2141621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8A4579-A676-DB06-A701-5716A0AE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02" y="2225113"/>
            <a:ext cx="661432" cy="646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8C1ADB-2290-906C-F908-F8818D8D7AF5}"/>
              </a:ext>
            </a:extLst>
          </p:cNvPr>
          <p:cNvSpPr txBox="1"/>
          <p:nvPr/>
        </p:nvSpPr>
        <p:spPr>
          <a:xfrm>
            <a:off x="3906034" y="2225113"/>
            <a:ext cx="146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ingress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</a:p>
        </p:txBody>
      </p:sp>
      <p:pic>
        <p:nvPicPr>
          <p:cNvPr id="11" name="그림 1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818582-452E-B6C8-A3A8-FF41AE41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751" y="1922791"/>
            <a:ext cx="400110" cy="4001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1171C7-08EB-9B2B-A178-E7CB1E05F5FE}"/>
              </a:ext>
            </a:extLst>
          </p:cNvPr>
          <p:cNvSpPr/>
          <p:nvPr/>
        </p:nvSpPr>
        <p:spPr>
          <a:xfrm>
            <a:off x="4345347" y="1990521"/>
            <a:ext cx="887012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라우팅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DFF07C-A11C-11C1-A9E6-387EC0F8D5A8}"/>
              </a:ext>
            </a:extLst>
          </p:cNvPr>
          <p:cNvSpPr/>
          <p:nvPr/>
        </p:nvSpPr>
        <p:spPr>
          <a:xfrm>
            <a:off x="7823206" y="2114448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92D1D-22DD-9703-A761-85A3BE9005E6}"/>
              </a:ext>
            </a:extLst>
          </p:cNvPr>
          <p:cNvSpPr txBox="1"/>
          <p:nvPr/>
        </p:nvSpPr>
        <p:spPr>
          <a:xfrm>
            <a:off x="8568229" y="2216715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16" name="그림 15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B30185-8D29-0FBD-416C-0040BD31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946" y="1914393"/>
            <a:ext cx="400110" cy="400110"/>
          </a:xfrm>
          <a:prstGeom prst="rect">
            <a:avLst/>
          </a:prstGeom>
        </p:spPr>
      </p:pic>
      <p:pic>
        <p:nvPicPr>
          <p:cNvPr id="17" name="그림 16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2AEAE8-36C8-6809-EF12-E33CE5808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601" y="2238690"/>
            <a:ext cx="646331" cy="64633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C271AA-7293-03BE-AAF0-E05203A723AB}"/>
              </a:ext>
            </a:extLst>
          </p:cNvPr>
          <p:cNvSpPr/>
          <p:nvPr/>
        </p:nvSpPr>
        <p:spPr>
          <a:xfrm>
            <a:off x="7823206" y="4387866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E8396F-647B-ADD8-1634-EC8284BD363B}"/>
              </a:ext>
            </a:extLst>
          </p:cNvPr>
          <p:cNvSpPr txBox="1"/>
          <p:nvPr/>
        </p:nvSpPr>
        <p:spPr>
          <a:xfrm>
            <a:off x="8568229" y="4490133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20" name="그림 1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4E1C88-AA5F-F6B3-D433-507A5A250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946" y="4187811"/>
            <a:ext cx="400110" cy="400110"/>
          </a:xfrm>
          <a:prstGeom prst="rect">
            <a:avLst/>
          </a:prstGeom>
        </p:spPr>
      </p:pic>
      <p:pic>
        <p:nvPicPr>
          <p:cNvPr id="21" name="그림 20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69FEDD-AF1C-AD6A-8AAC-D17B3CA9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601" y="4512108"/>
            <a:ext cx="646331" cy="64633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FC7620B-E913-658B-1B34-48CDFFA882D0}"/>
              </a:ext>
            </a:extLst>
          </p:cNvPr>
          <p:cNvSpPr/>
          <p:nvPr/>
        </p:nvSpPr>
        <p:spPr>
          <a:xfrm>
            <a:off x="3163805" y="4439136"/>
            <a:ext cx="2138826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A2D200-A66B-0E67-13DA-999FA287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545" y="4239081"/>
            <a:ext cx="400110" cy="400110"/>
          </a:xfrm>
          <a:prstGeom prst="rect">
            <a:avLst/>
          </a:prstGeom>
        </p:spPr>
      </p:pic>
      <p:pic>
        <p:nvPicPr>
          <p:cNvPr id="24" name="그림 23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00D258-BCE1-B0BD-EF09-10BB17265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192" y="4470721"/>
            <a:ext cx="1366492" cy="68324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7F48F6-FB73-32D7-95AE-8D97BE94603F}"/>
              </a:ext>
            </a:extLst>
          </p:cNvPr>
          <p:cNvSpPr/>
          <p:nvPr/>
        </p:nvSpPr>
        <p:spPr>
          <a:xfrm>
            <a:off x="3942775" y="4315395"/>
            <a:ext cx="128958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B1AA94D2-F211-F01D-7728-B3FDEF5483A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222753" y="2568014"/>
            <a:ext cx="1938257" cy="1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1D49D57A-9710-8908-5EB6-0853705DC7B5}"/>
              </a:ext>
            </a:extLst>
          </p:cNvPr>
          <p:cNvSpPr/>
          <p:nvPr/>
        </p:nvSpPr>
        <p:spPr>
          <a:xfrm>
            <a:off x="1357830" y="2205963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66C094CE-6C5F-9FAE-FA70-71C2D795593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374821" y="2548279"/>
            <a:ext cx="2448385" cy="11338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C8159B-DEE6-A34B-3BC5-0F997B485889}"/>
              </a:ext>
            </a:extLst>
          </p:cNvPr>
          <p:cNvSpPr txBox="1"/>
          <p:nvPr/>
        </p:nvSpPr>
        <p:spPr>
          <a:xfrm>
            <a:off x="9853654" y="2197977"/>
            <a:ext cx="178689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요청 처리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0D3EF0B-985B-521A-5362-818937DD0C27}"/>
              </a:ext>
            </a:extLst>
          </p:cNvPr>
          <p:cNvSpPr/>
          <p:nvPr/>
        </p:nvSpPr>
        <p:spPr>
          <a:xfrm>
            <a:off x="9533175" y="2205963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8BDD38-072D-8464-442A-4308C26ADF87}"/>
              </a:ext>
            </a:extLst>
          </p:cNvPr>
          <p:cNvSpPr txBox="1"/>
          <p:nvPr/>
        </p:nvSpPr>
        <p:spPr>
          <a:xfrm>
            <a:off x="5739260" y="2197978"/>
            <a:ext cx="1647964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service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라우팅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CFC4472-4990-6371-9DD3-BB2AA225D802}"/>
              </a:ext>
            </a:extLst>
          </p:cNvPr>
          <p:cNvSpPr/>
          <p:nvPr/>
        </p:nvSpPr>
        <p:spPr>
          <a:xfrm>
            <a:off x="5418781" y="2205963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15EE5705-9734-C34C-FBFF-78B798B3F19F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rot="5400000">
            <a:off x="5962073" y="1630280"/>
            <a:ext cx="1310610" cy="4059621"/>
          </a:xfrm>
          <a:prstGeom prst="curvedConnector3">
            <a:avLst>
              <a:gd name="adj1" fmla="val 21082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06D1D1-0C81-B997-4259-7E29882AE49D}"/>
              </a:ext>
            </a:extLst>
          </p:cNvPr>
          <p:cNvSpPr txBox="1"/>
          <p:nvPr/>
        </p:nvSpPr>
        <p:spPr>
          <a:xfrm>
            <a:off x="6005761" y="3433964"/>
            <a:ext cx="2033545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요청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produce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5E56D2-5779-9CD5-8B57-0459931470BD}"/>
              </a:ext>
            </a:extLst>
          </p:cNvPr>
          <p:cNvSpPr/>
          <p:nvPr/>
        </p:nvSpPr>
        <p:spPr>
          <a:xfrm>
            <a:off x="5685282" y="3441950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BB96C1F4-16D7-894A-2669-B995F999B458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 flipV="1">
            <a:off x="5302631" y="4833035"/>
            <a:ext cx="2520575" cy="16611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CF9E0C-5045-57B6-7D6D-881FD947FCDE}"/>
              </a:ext>
            </a:extLst>
          </p:cNvPr>
          <p:cNvSpPr txBox="1"/>
          <p:nvPr/>
        </p:nvSpPr>
        <p:spPr>
          <a:xfrm>
            <a:off x="5743498" y="4503140"/>
            <a:ext cx="192144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요청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listen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1B6861-D4AE-667A-8061-08119CE7A5F1}"/>
              </a:ext>
            </a:extLst>
          </p:cNvPr>
          <p:cNvSpPr/>
          <p:nvPr/>
        </p:nvSpPr>
        <p:spPr>
          <a:xfrm>
            <a:off x="5423018" y="4511126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5ACAB-CFA3-B8B8-0540-4D387B031034}"/>
              </a:ext>
            </a:extLst>
          </p:cNvPr>
          <p:cNvSpPr txBox="1"/>
          <p:nvPr/>
        </p:nvSpPr>
        <p:spPr>
          <a:xfrm>
            <a:off x="9853655" y="4503140"/>
            <a:ext cx="181692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알림 메시지 등록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40D6165-2420-B1DF-509F-031AC19B1F0B}"/>
              </a:ext>
            </a:extLst>
          </p:cNvPr>
          <p:cNvSpPr/>
          <p:nvPr/>
        </p:nvSpPr>
        <p:spPr>
          <a:xfrm>
            <a:off x="9533175" y="4511126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00D330-A831-EC21-651E-2FDC6A8D9554}"/>
              </a:ext>
            </a:extLst>
          </p:cNvPr>
          <p:cNvSpPr txBox="1"/>
          <p:nvPr/>
        </p:nvSpPr>
        <p:spPr>
          <a:xfrm>
            <a:off x="8687925" y="3787424"/>
            <a:ext cx="2454510" cy="52322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웹소캣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</a:t>
            </a:r>
            <a:b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님의 친구 요청이 있습니다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6E744D6-2A23-B7AD-6776-392109CFBDB3}"/>
              </a:ext>
            </a:extLst>
          </p:cNvPr>
          <p:cNvSpPr/>
          <p:nvPr/>
        </p:nvSpPr>
        <p:spPr>
          <a:xfrm>
            <a:off x="8340384" y="3881006"/>
            <a:ext cx="306805" cy="306805"/>
          </a:xfrm>
          <a:prstGeom prst="ellips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58" name="연결선: 구부러짐 57">
            <a:extLst>
              <a:ext uri="{FF2B5EF4-FFF2-40B4-BE49-F238E27FC236}">
                <a16:creationId xmlns:a16="http://schemas.microsoft.com/office/drawing/2014/main" id="{0EE76978-2F54-6D81-9365-6A855657289C}"/>
              </a:ext>
            </a:extLst>
          </p:cNvPr>
          <p:cNvCxnSpPr>
            <a:cxnSpLocks/>
            <a:stCxn id="18" idx="0"/>
            <a:endCxn id="5" idx="2"/>
          </p:cNvCxnSpPr>
          <p:nvPr/>
        </p:nvCxnSpPr>
        <p:spPr>
          <a:xfrm rot="16200000" flipV="1">
            <a:off x="5752164" y="1492841"/>
            <a:ext cx="1374683" cy="4415367"/>
          </a:xfrm>
          <a:prstGeom prst="curvedConnector3">
            <a:avLst>
              <a:gd name="adj1" fmla="val 29432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5DE22812-3821-706A-15FE-C7D3ABEFC4BC}"/>
              </a:ext>
            </a:extLst>
          </p:cNvPr>
          <p:cNvCxnSpPr>
            <a:cxnSpLocks/>
          </p:cNvCxnSpPr>
          <p:nvPr/>
        </p:nvCxnSpPr>
        <p:spPr>
          <a:xfrm rot="10800000">
            <a:off x="1236430" y="2739532"/>
            <a:ext cx="1888965" cy="7013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8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462AA-D000-3EF8-4D4E-C10FA1758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29E7FA-4493-F91E-C4C8-D95110E40B1A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Kafka </a:t>
            </a:r>
            <a:r>
              <a:rPr lang="ko-KR" altLang="en-US" sz="2000" dirty="0"/>
              <a:t>이용 사례 </a:t>
            </a:r>
            <a:r>
              <a:rPr lang="en-US" altLang="ko-KR" sz="2000" dirty="0"/>
              <a:t>1 - </a:t>
            </a:r>
            <a:r>
              <a:rPr lang="ko-KR" altLang="en-US" sz="2000" dirty="0"/>
              <a:t>친구요청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7364F-85BD-C9C8-2C35-08D24FCE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27" y="738293"/>
            <a:ext cx="2869368" cy="5381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C86F43-9746-B22A-AED7-0B6C2B6B5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363" y="826347"/>
            <a:ext cx="2479273" cy="5381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33C1A-8C26-9FEC-47E0-5A1956676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404" y="826346"/>
            <a:ext cx="2544155" cy="538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6BF90D-A51A-7061-7AB2-AAB566DE1F59}"/>
              </a:ext>
            </a:extLst>
          </p:cNvPr>
          <p:cNvSpPr txBox="1"/>
          <p:nvPr/>
        </p:nvSpPr>
        <p:spPr>
          <a:xfrm>
            <a:off x="2477563" y="5686970"/>
            <a:ext cx="115225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친구요청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D9BA58-9C6E-6BD8-5D39-9BF2E3A49181}"/>
              </a:ext>
            </a:extLst>
          </p:cNvPr>
          <p:cNvSpPr txBox="1"/>
          <p:nvPr/>
        </p:nvSpPr>
        <p:spPr>
          <a:xfrm>
            <a:off x="7432101" y="3121223"/>
            <a:ext cx="97683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알림  받음</a:t>
            </a:r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E3D3E275-4C29-F982-DBDF-2D002EDADCD9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7335636" y="3517054"/>
            <a:ext cx="1169768" cy="12700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5FCF02-C2AA-C6F4-33DE-5614E11FC641}"/>
              </a:ext>
            </a:extLst>
          </p:cNvPr>
          <p:cNvSpPr/>
          <p:nvPr/>
        </p:nvSpPr>
        <p:spPr>
          <a:xfrm>
            <a:off x="8778240" y="5608320"/>
            <a:ext cx="2479273" cy="6976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781D-F0C6-F847-D975-3024DCD50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27DF9A6A-36D2-12CD-40AA-BE5659280E5E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 flipH="1">
            <a:off x="4556739" y="1715698"/>
            <a:ext cx="3451047" cy="5411368"/>
          </a:xfrm>
          <a:prstGeom prst="curvedConnector4">
            <a:avLst>
              <a:gd name="adj1" fmla="val -6624"/>
              <a:gd name="adj2" fmla="val 121424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91B51F80-663A-BC30-3A07-7208577D23F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rot="5400000">
            <a:off x="6429201" y="1429544"/>
            <a:ext cx="1103134" cy="3884033"/>
          </a:xfrm>
          <a:prstGeom prst="curvedConnector3">
            <a:avLst>
              <a:gd name="adj1" fmla="val 23278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A56CAB-6D02-457A-9B9D-9BB795744FBC}"/>
              </a:ext>
            </a:extLst>
          </p:cNvPr>
          <p:cNvSpPr txBox="1"/>
          <p:nvPr/>
        </p:nvSpPr>
        <p:spPr>
          <a:xfrm>
            <a:off x="2129493" y="2040048"/>
            <a:ext cx="81676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 올림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F0661-B7B6-27CC-FCB4-C7E44BC53159}"/>
              </a:ext>
            </a:extLst>
          </p:cNvPr>
          <p:cNvSpPr txBox="1"/>
          <p:nvPr/>
        </p:nvSpPr>
        <p:spPr>
          <a:xfrm>
            <a:off x="367884" y="279676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Kafka </a:t>
            </a:r>
            <a:r>
              <a:rPr lang="ko-KR" altLang="en-US" sz="2000" dirty="0"/>
              <a:t>이용 사례 </a:t>
            </a:r>
            <a:r>
              <a:rPr lang="en-US" altLang="ko-KR" sz="2000" dirty="0"/>
              <a:t>2 – </a:t>
            </a:r>
            <a:r>
              <a:rPr lang="ko-KR" altLang="en-US" sz="2000" dirty="0"/>
              <a:t>포스트 글 쓰기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3F4A8A-34BA-1C74-3CF0-3CA9D169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1" y="1999528"/>
            <a:ext cx="964696" cy="80611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2D62C2-D744-EE64-2AC3-38EA9A651554}"/>
              </a:ext>
            </a:extLst>
          </p:cNvPr>
          <p:cNvSpPr/>
          <p:nvPr/>
        </p:nvSpPr>
        <p:spPr>
          <a:xfrm>
            <a:off x="3612194" y="1957418"/>
            <a:ext cx="2141621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523756-A993-ACFC-0620-B20B3E48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86" y="2059685"/>
            <a:ext cx="661432" cy="646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912C9-A495-2B69-A40D-9F4979FC7F5A}"/>
              </a:ext>
            </a:extLst>
          </p:cNvPr>
          <p:cNvSpPr txBox="1"/>
          <p:nvPr/>
        </p:nvSpPr>
        <p:spPr>
          <a:xfrm>
            <a:off x="4357218" y="2059685"/>
            <a:ext cx="146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ingress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</a:p>
        </p:txBody>
      </p:sp>
      <p:pic>
        <p:nvPicPr>
          <p:cNvPr id="11" name="그림 1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BE32D8-8AE0-D1D8-22B6-22B4159E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935" y="1757363"/>
            <a:ext cx="400110" cy="4001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EC449-FEE8-E2F5-D818-A1406F48F55D}"/>
              </a:ext>
            </a:extLst>
          </p:cNvPr>
          <p:cNvSpPr/>
          <p:nvPr/>
        </p:nvSpPr>
        <p:spPr>
          <a:xfrm>
            <a:off x="4796531" y="1825093"/>
            <a:ext cx="887012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라우팅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3AA4F9-C372-1E14-ED8D-8D78F36249CB}"/>
              </a:ext>
            </a:extLst>
          </p:cNvPr>
          <p:cNvSpPr/>
          <p:nvPr/>
        </p:nvSpPr>
        <p:spPr>
          <a:xfrm>
            <a:off x="8098802" y="1929656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A99003-2020-95C2-677E-62BD61F7C471}"/>
              </a:ext>
            </a:extLst>
          </p:cNvPr>
          <p:cNvSpPr txBox="1"/>
          <p:nvPr/>
        </p:nvSpPr>
        <p:spPr>
          <a:xfrm>
            <a:off x="8843825" y="2031923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posting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16" name="그림 15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D7F9CE-97E1-A5D9-DE3C-204130B45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542" y="1729601"/>
            <a:ext cx="400110" cy="400110"/>
          </a:xfrm>
          <a:prstGeom prst="rect">
            <a:avLst/>
          </a:prstGeom>
        </p:spPr>
      </p:pic>
      <p:pic>
        <p:nvPicPr>
          <p:cNvPr id="17" name="그림 16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15FC9F-4B43-C693-02F0-4222E057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197" y="2053898"/>
            <a:ext cx="646331" cy="64633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59C8095-2F63-F437-C5AA-9E69F6A873AC}"/>
              </a:ext>
            </a:extLst>
          </p:cNvPr>
          <p:cNvSpPr/>
          <p:nvPr/>
        </p:nvSpPr>
        <p:spPr>
          <a:xfrm>
            <a:off x="8163965" y="5256568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D34ED-E64C-945A-5DB3-9DFE0BFDAFD9}"/>
              </a:ext>
            </a:extLst>
          </p:cNvPr>
          <p:cNvSpPr txBox="1"/>
          <p:nvPr/>
        </p:nvSpPr>
        <p:spPr>
          <a:xfrm>
            <a:off x="8908988" y="5358835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notification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20" name="그림 19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AC4590-8544-27C1-296E-52B149AC4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05" y="5056513"/>
            <a:ext cx="400110" cy="400110"/>
          </a:xfrm>
          <a:prstGeom prst="rect">
            <a:avLst/>
          </a:prstGeom>
        </p:spPr>
      </p:pic>
      <p:pic>
        <p:nvPicPr>
          <p:cNvPr id="21" name="그림 20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C73CCD-D1CA-F910-C35C-31239FC5B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360" y="5380810"/>
            <a:ext cx="646331" cy="64633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C55813A-5E4C-0F5C-7DD7-8C126CA7D6AF}"/>
              </a:ext>
            </a:extLst>
          </p:cNvPr>
          <p:cNvSpPr/>
          <p:nvPr/>
        </p:nvSpPr>
        <p:spPr>
          <a:xfrm>
            <a:off x="3614989" y="4046868"/>
            <a:ext cx="2138826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FAF64C-94C8-426E-73AD-A694496FD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29" y="3846813"/>
            <a:ext cx="400110" cy="400110"/>
          </a:xfrm>
          <a:prstGeom prst="rect">
            <a:avLst/>
          </a:prstGeom>
        </p:spPr>
      </p:pic>
      <p:pic>
        <p:nvPicPr>
          <p:cNvPr id="24" name="그림 23" descr="폰트, 그래픽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71CDEC-661E-13DA-987E-9ECD14E6F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376" y="4078453"/>
            <a:ext cx="1366492" cy="68324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B6B6CB-DE8E-9352-C3C1-12D231273437}"/>
              </a:ext>
            </a:extLst>
          </p:cNvPr>
          <p:cNvSpPr/>
          <p:nvPr/>
        </p:nvSpPr>
        <p:spPr>
          <a:xfrm>
            <a:off x="4393959" y="3923127"/>
            <a:ext cx="1289584" cy="2902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30E3BDBE-3702-11FB-38F6-B00BCBD9B6E3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673937" y="2402586"/>
            <a:ext cx="1938257" cy="1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80DD01FD-6F80-3EF8-1DAD-2E3F964F02E6}"/>
              </a:ext>
            </a:extLst>
          </p:cNvPr>
          <p:cNvSpPr/>
          <p:nvPr/>
        </p:nvSpPr>
        <p:spPr>
          <a:xfrm>
            <a:off x="1809014" y="2040535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E8A0CCEB-7918-C53C-E174-257B87CCCB61}"/>
              </a:ext>
            </a:extLst>
          </p:cNvPr>
          <p:cNvCxnSpPr>
            <a:cxnSpLocks/>
          </p:cNvCxnSpPr>
          <p:nvPr/>
        </p:nvCxnSpPr>
        <p:spPr>
          <a:xfrm rot="10800000">
            <a:off x="1687614" y="2574104"/>
            <a:ext cx="1888965" cy="7013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6384A6-0156-ED60-DCF5-8A1F08BA7ABA}"/>
              </a:ext>
            </a:extLst>
          </p:cNvPr>
          <p:cNvSpPr/>
          <p:nvPr/>
        </p:nvSpPr>
        <p:spPr>
          <a:xfrm>
            <a:off x="8154809" y="3564458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387BE-AA2E-7018-B3BA-C4C21A26C94C}"/>
              </a:ext>
            </a:extLst>
          </p:cNvPr>
          <p:cNvSpPr txBox="1"/>
          <p:nvPr/>
        </p:nvSpPr>
        <p:spPr>
          <a:xfrm>
            <a:off x="8899832" y="3666725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12" name="그림 11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54BCD1-D1D8-571A-420F-188E3CAC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49" y="3364403"/>
            <a:ext cx="400110" cy="400110"/>
          </a:xfrm>
          <a:prstGeom prst="rect">
            <a:avLst/>
          </a:prstGeom>
        </p:spPr>
      </p:pic>
      <p:pic>
        <p:nvPicPr>
          <p:cNvPr id="26" name="그림 25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4EC7F7-B2F9-54C6-5BE6-5F697E44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204" y="3688700"/>
            <a:ext cx="646331" cy="646331"/>
          </a:xfrm>
          <a:prstGeom prst="rect">
            <a:avLst/>
          </a:prstGeom>
        </p:spPr>
      </p:pic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149B890B-3CD2-E17D-0E1E-5FE2E8E8DE1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5826005" y="2374825"/>
            <a:ext cx="2272797" cy="802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A38450-8FE1-C8E5-2C58-1115A078C57E}"/>
              </a:ext>
            </a:extLst>
          </p:cNvPr>
          <p:cNvSpPr txBox="1"/>
          <p:nvPr/>
        </p:nvSpPr>
        <p:spPr>
          <a:xfrm>
            <a:off x="6196556" y="2032649"/>
            <a:ext cx="1641063" cy="2769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Posting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라우팅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DB283F7-89C2-11B6-6186-7C592B44384F}"/>
              </a:ext>
            </a:extLst>
          </p:cNvPr>
          <p:cNvSpPr/>
          <p:nvPr/>
        </p:nvSpPr>
        <p:spPr>
          <a:xfrm>
            <a:off x="5866237" y="2010693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FFDBB7-2B5F-B3FD-36BE-D994980A209A}"/>
              </a:ext>
            </a:extLst>
          </p:cNvPr>
          <p:cNvSpPr txBox="1"/>
          <p:nvPr/>
        </p:nvSpPr>
        <p:spPr>
          <a:xfrm>
            <a:off x="9298563" y="1399747"/>
            <a:ext cx="2298748" cy="30777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[Feign]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필요시 파일 업로드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E4EB28A-BC23-C537-37EF-2C5C2A895F95}"/>
              </a:ext>
            </a:extLst>
          </p:cNvPr>
          <p:cNvSpPr/>
          <p:nvPr/>
        </p:nvSpPr>
        <p:spPr>
          <a:xfrm>
            <a:off x="8960986" y="1400234"/>
            <a:ext cx="306805" cy="3068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B17B75-84BD-D378-CE77-3C55BDCA6EC3}"/>
              </a:ext>
            </a:extLst>
          </p:cNvPr>
          <p:cNvSpPr txBox="1"/>
          <p:nvPr/>
        </p:nvSpPr>
        <p:spPr>
          <a:xfrm>
            <a:off x="5278602" y="3185816"/>
            <a:ext cx="2141621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포스팅 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produce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1905737-9F33-9F7E-ED06-28FAA65CA45F}"/>
              </a:ext>
            </a:extLst>
          </p:cNvPr>
          <p:cNvSpPr/>
          <p:nvPr/>
        </p:nvSpPr>
        <p:spPr>
          <a:xfrm>
            <a:off x="4925085" y="3186914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E05F0C6-863B-6E88-FBFB-C815021A83CC}"/>
              </a:ext>
            </a:extLst>
          </p:cNvPr>
          <p:cNvSpPr/>
          <p:nvPr/>
        </p:nvSpPr>
        <p:spPr>
          <a:xfrm>
            <a:off x="9967474" y="257433"/>
            <a:ext cx="2181651" cy="82101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B46778-7FCA-6FA6-7619-C7590BAA0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214" y="57378"/>
            <a:ext cx="400110" cy="400110"/>
          </a:xfrm>
          <a:prstGeom prst="rect">
            <a:avLst/>
          </a:prstGeom>
        </p:spPr>
      </p:pic>
      <p:pic>
        <p:nvPicPr>
          <p:cNvPr id="62" name="그림 61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C61C08-6330-C1F7-B3B3-1DDFE5600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6005" y="523379"/>
            <a:ext cx="1918988" cy="289126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AEB3A9-5AFC-A69B-8091-CA3E861C2EA0}"/>
              </a:ext>
            </a:extLst>
          </p:cNvPr>
          <p:cNvSpPr/>
          <p:nvPr/>
        </p:nvSpPr>
        <p:spPr>
          <a:xfrm>
            <a:off x="10789269" y="112288"/>
            <a:ext cx="1289584" cy="2902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파일서버</a:t>
            </a:r>
            <a:endParaRPr lang="en-US" altLang="ko-KR" dirty="0"/>
          </a:p>
        </p:txBody>
      </p: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3EFADEE1-A981-93B7-74F8-F8ED7D27FE58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 rot="16200000" flipH="1">
            <a:off x="8520871" y="1527743"/>
            <a:ext cx="797584" cy="6242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B88D1D-0909-5D1C-7180-2B7700E10228}"/>
              </a:ext>
            </a:extLst>
          </p:cNvPr>
          <p:cNvSpPr txBox="1"/>
          <p:nvPr/>
        </p:nvSpPr>
        <p:spPr>
          <a:xfrm>
            <a:off x="10122727" y="1928575"/>
            <a:ext cx="169386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 등록 작업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F3E93B0-E537-6981-4C3B-721D30CF7FB4}"/>
              </a:ext>
            </a:extLst>
          </p:cNvPr>
          <p:cNvSpPr/>
          <p:nvPr/>
        </p:nvSpPr>
        <p:spPr>
          <a:xfrm>
            <a:off x="9785150" y="1929062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A10C90-0B56-1B3D-F21B-7EE36E1E25F2}"/>
              </a:ext>
            </a:extLst>
          </p:cNvPr>
          <p:cNvSpPr txBox="1"/>
          <p:nvPr/>
        </p:nvSpPr>
        <p:spPr>
          <a:xfrm>
            <a:off x="6063845" y="3685367"/>
            <a:ext cx="187895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포스팅 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listen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F2F0F97-4124-2A7A-57DA-9D9F05F9E7F4}"/>
              </a:ext>
            </a:extLst>
          </p:cNvPr>
          <p:cNvSpPr/>
          <p:nvPr/>
        </p:nvSpPr>
        <p:spPr>
          <a:xfrm>
            <a:off x="5743367" y="3685854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DF8AB388-982D-572C-1178-DDA11B5D8AE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697216" y="4009627"/>
            <a:ext cx="2457593" cy="6882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640B7A7-D807-8542-6E61-7F8E05437035}"/>
              </a:ext>
            </a:extLst>
          </p:cNvPr>
          <p:cNvSpPr txBox="1"/>
          <p:nvPr/>
        </p:nvSpPr>
        <p:spPr>
          <a:xfrm>
            <a:off x="10206263" y="3516330"/>
            <a:ext cx="187895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정보 조회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84D917-F436-0161-6787-BAC96DA72515}"/>
              </a:ext>
            </a:extLst>
          </p:cNvPr>
          <p:cNvSpPr/>
          <p:nvPr/>
        </p:nvSpPr>
        <p:spPr>
          <a:xfrm>
            <a:off x="9885785" y="3564945"/>
            <a:ext cx="306805" cy="3068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F238DB4-D789-4B87-894F-E81B34D13892}"/>
              </a:ext>
            </a:extLst>
          </p:cNvPr>
          <p:cNvSpPr/>
          <p:nvPr/>
        </p:nvSpPr>
        <p:spPr>
          <a:xfrm>
            <a:off x="8932854" y="4491153"/>
            <a:ext cx="306805" cy="3068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4EBEA9-78C1-3DE3-4E03-5B5D6D6EE1EC}"/>
              </a:ext>
            </a:extLst>
          </p:cNvPr>
          <p:cNvSpPr txBox="1"/>
          <p:nvPr/>
        </p:nvSpPr>
        <p:spPr>
          <a:xfrm>
            <a:off x="9256613" y="4491153"/>
            <a:ext cx="2047900" cy="3077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정보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produce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972178CD-8920-EBFA-D9FF-3DA058A7303F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>
            <a:off x="7273255" y="2749260"/>
            <a:ext cx="186095" cy="3224976"/>
          </a:xfrm>
          <a:prstGeom prst="curvedConnector4">
            <a:avLst>
              <a:gd name="adj1" fmla="val -100211"/>
              <a:gd name="adj2" fmla="val 39085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8D38FB62-8C94-E331-B3A1-58EE9142CC1B}"/>
              </a:ext>
            </a:extLst>
          </p:cNvPr>
          <p:cNvCxnSpPr>
            <a:cxnSpLocks/>
            <a:stCxn id="22" idx="3"/>
            <a:endCxn id="18" idx="0"/>
          </p:cNvCxnSpPr>
          <p:nvPr/>
        </p:nvCxnSpPr>
        <p:spPr>
          <a:xfrm>
            <a:off x="5753815" y="4457378"/>
            <a:ext cx="3234132" cy="799190"/>
          </a:xfrm>
          <a:prstGeom prst="curvedConnector2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E0EC07F1-8969-D44F-748F-24915E1DA7B4}"/>
              </a:ext>
            </a:extLst>
          </p:cNvPr>
          <p:cNvSpPr/>
          <p:nvPr/>
        </p:nvSpPr>
        <p:spPr>
          <a:xfrm>
            <a:off x="8934923" y="4845096"/>
            <a:ext cx="306805" cy="3068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CE08174-86A7-CCB6-5A9C-8A609DFF501B}"/>
              </a:ext>
            </a:extLst>
          </p:cNvPr>
          <p:cNvSpPr txBox="1"/>
          <p:nvPr/>
        </p:nvSpPr>
        <p:spPr>
          <a:xfrm>
            <a:off x="9267791" y="4844124"/>
            <a:ext cx="2047900" cy="3077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친구 정보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listen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E4C329-603E-C0B1-AD93-22FAA0FB2534}"/>
              </a:ext>
            </a:extLst>
          </p:cNvPr>
          <p:cNvSpPr txBox="1"/>
          <p:nvPr/>
        </p:nvSpPr>
        <p:spPr>
          <a:xfrm>
            <a:off x="9428713" y="6258119"/>
            <a:ext cx="2454510" cy="52322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웹소캣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</a:t>
            </a:r>
            <a:b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님이 게시글을 올렸습니다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41CC97B-C2C4-115B-4446-A4732639238F}"/>
              </a:ext>
            </a:extLst>
          </p:cNvPr>
          <p:cNvSpPr/>
          <p:nvPr/>
        </p:nvSpPr>
        <p:spPr>
          <a:xfrm>
            <a:off x="8801101" y="6258119"/>
            <a:ext cx="586876" cy="523220"/>
          </a:xfrm>
          <a:prstGeom prst="ellips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B27A9CB-5A02-EE99-10B9-B93042C9D956}"/>
              </a:ext>
            </a:extLst>
          </p:cNvPr>
          <p:cNvSpPr/>
          <p:nvPr/>
        </p:nvSpPr>
        <p:spPr>
          <a:xfrm>
            <a:off x="8092560" y="241735"/>
            <a:ext cx="1647964" cy="89033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90054-26D3-2F3E-25C3-3B69897D44E3}"/>
              </a:ext>
            </a:extLst>
          </p:cNvPr>
          <p:cNvSpPr txBox="1"/>
          <p:nvPr/>
        </p:nvSpPr>
        <p:spPr>
          <a:xfrm>
            <a:off x="8837583" y="344002"/>
            <a:ext cx="90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file </a:t>
            </a:r>
          </a:p>
          <a:p>
            <a:r>
              <a:rPr lang="en-US" altLang="ko-KR" dirty="0"/>
              <a:t>service</a:t>
            </a:r>
          </a:p>
        </p:txBody>
      </p:sp>
      <p:pic>
        <p:nvPicPr>
          <p:cNvPr id="31" name="그림 30" descr="원, 상징, 로고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649519-8BE9-436E-7B52-35010543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300" y="41680"/>
            <a:ext cx="400110" cy="400110"/>
          </a:xfrm>
          <a:prstGeom prst="rect">
            <a:avLst/>
          </a:prstGeom>
        </p:spPr>
      </p:pic>
      <p:pic>
        <p:nvPicPr>
          <p:cNvPr id="32" name="그림 31" descr="그래픽, 그래픽 디자인, 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8B3E35-B7EE-7E4C-55D5-700B8F2D1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955" y="365977"/>
            <a:ext cx="646331" cy="646331"/>
          </a:xfrm>
          <a:prstGeom prst="rect">
            <a:avLst/>
          </a:prstGeom>
        </p:spPr>
      </p:pic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604F6B46-666B-F9C7-56AB-3E1BA141293D}"/>
              </a:ext>
            </a:extLst>
          </p:cNvPr>
          <p:cNvCxnSpPr>
            <a:cxnSpLocks/>
            <a:stCxn id="60" idx="1"/>
            <a:endCxn id="6" idx="3"/>
          </p:cNvCxnSpPr>
          <p:nvPr/>
        </p:nvCxnSpPr>
        <p:spPr>
          <a:xfrm rot="10800000">
            <a:off x="9740524" y="667169"/>
            <a:ext cx="226950" cy="77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65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FF98-D75A-7B5D-9AD1-9C88C5DE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B4AD4459-11BF-5D17-9B3D-D45A70A3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878" y="493366"/>
            <a:ext cx="2863596" cy="587126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3F737CB-9FFC-9ADD-C9D5-C7E6EA6F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78" y="766222"/>
            <a:ext cx="2242762" cy="28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B60AAC-5263-6FC8-3CED-FDEAEFDF2098}"/>
              </a:ext>
            </a:extLst>
          </p:cNvPr>
          <p:cNvSpPr txBox="1"/>
          <p:nvPr/>
        </p:nvSpPr>
        <p:spPr>
          <a:xfrm>
            <a:off x="367884" y="231548"/>
            <a:ext cx="1002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Kafka </a:t>
            </a:r>
            <a:r>
              <a:rPr lang="ko-KR" altLang="en-US" sz="2000" dirty="0"/>
              <a:t>이용 사례 </a:t>
            </a:r>
            <a:r>
              <a:rPr lang="en-US" altLang="ko-KR" sz="2000" dirty="0"/>
              <a:t>2 – </a:t>
            </a:r>
            <a:r>
              <a:rPr lang="ko-KR" altLang="en-US" sz="2000" dirty="0"/>
              <a:t>포스트 글 쓰기</a:t>
            </a:r>
            <a:endParaRPr lang="en-US" altLang="ko-KR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C7A4AF-57DE-1E1F-9A02-61E5697DECED}"/>
              </a:ext>
            </a:extLst>
          </p:cNvPr>
          <p:cNvSpPr txBox="1"/>
          <p:nvPr/>
        </p:nvSpPr>
        <p:spPr>
          <a:xfrm>
            <a:off x="1508977" y="3317126"/>
            <a:ext cx="115225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글쓰기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1A7C63-2A65-63AD-207E-76B5097336E9}"/>
              </a:ext>
            </a:extLst>
          </p:cNvPr>
          <p:cNvSpPr txBox="1"/>
          <p:nvPr/>
        </p:nvSpPr>
        <p:spPr>
          <a:xfrm>
            <a:off x="7533325" y="2910670"/>
            <a:ext cx="976837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알림  받음</a:t>
            </a: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7278F808-AEF2-E935-6553-2D06B9003832}"/>
              </a:ext>
            </a:extLst>
          </p:cNvPr>
          <p:cNvCxnSpPr>
            <a:cxnSpLocks/>
            <a:stCxn id="52" idx="3"/>
            <a:endCxn id="50" idx="1"/>
          </p:cNvCxnSpPr>
          <p:nvPr/>
        </p:nvCxnSpPr>
        <p:spPr>
          <a:xfrm>
            <a:off x="7471611" y="3419525"/>
            <a:ext cx="1100267" cy="9475"/>
          </a:xfrm>
          <a:prstGeom prst="curvedConnector3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418C48-AD49-E76C-08FB-4E4119CFAA41}"/>
              </a:ext>
            </a:extLst>
          </p:cNvPr>
          <p:cNvSpPr/>
          <p:nvPr/>
        </p:nvSpPr>
        <p:spPr>
          <a:xfrm>
            <a:off x="9877925" y="5576333"/>
            <a:ext cx="1680922" cy="880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F3502CD-B7A3-F76C-60DB-F3C9B01F7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78" y="4003040"/>
            <a:ext cx="2304293" cy="2339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67A48E3-F58F-E09F-C2CE-82C861E2BBED}"/>
              </a:ext>
            </a:extLst>
          </p:cNvPr>
          <p:cNvSpPr txBox="1"/>
          <p:nvPr/>
        </p:nvSpPr>
        <p:spPr>
          <a:xfrm>
            <a:off x="1508977" y="5880947"/>
            <a:ext cx="1152259" cy="30777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글쓰기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7B9EE59-50BD-574D-B432-563D65BBA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261" y="473500"/>
            <a:ext cx="2900350" cy="58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4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574</Words>
  <Application>Microsoft Office PowerPoint</Application>
  <PresentationFormat>와이드스크린</PresentationFormat>
  <Paragraphs>165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9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택스토리 MSA 발표</dc:title>
  <dc:subject>Kubernetes 기반 MSA 구성 개요</dc:subject>
  <dc:creator>별소프트 권영택</dc:creator>
  <cp:lastModifiedBy>장현석</cp:lastModifiedBy>
  <cp:revision>19</cp:revision>
  <dcterms:created xsi:type="dcterms:W3CDTF">2025-09-02T06:00:41Z</dcterms:created>
  <dcterms:modified xsi:type="dcterms:W3CDTF">2025-09-03T07:43:39Z</dcterms:modified>
</cp:coreProperties>
</file>